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Poppins"/>
      <p:regular r:id="rId39"/>
      <p:bold r:id="rId40"/>
      <p:italic r:id="rId41"/>
      <p:boldItalic r:id="rId42"/>
    </p:embeddedFont>
    <p:embeddedFont>
      <p:font typeface="Open Sans ExtraBold"/>
      <p:bold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20" Type="http://schemas.openxmlformats.org/officeDocument/2006/relationships/slide" Target="slides/slide15.xml"/><Relationship Id="rId42" Type="http://schemas.openxmlformats.org/officeDocument/2006/relationships/font" Target="fonts/Poppins-boldItalic.fntdata"/><Relationship Id="rId41" Type="http://schemas.openxmlformats.org/officeDocument/2006/relationships/font" Target="fonts/Poppins-italic.fntdata"/><Relationship Id="rId22" Type="http://schemas.openxmlformats.org/officeDocument/2006/relationships/slide" Target="slides/slide17.xml"/><Relationship Id="rId44" Type="http://schemas.openxmlformats.org/officeDocument/2006/relationships/font" Target="fonts/OpenSansExtraBold-boldItalic.fntdata"/><Relationship Id="rId21" Type="http://schemas.openxmlformats.org/officeDocument/2006/relationships/slide" Target="slides/slide16.xml"/><Relationship Id="rId43" Type="http://schemas.openxmlformats.org/officeDocument/2006/relationships/font" Target="fonts/OpenSansExtraBold-bold.fntdata"/><Relationship Id="rId24" Type="http://schemas.openxmlformats.org/officeDocument/2006/relationships/slide" Target="slides/slide19.xml"/><Relationship Id="rId46" Type="http://schemas.openxmlformats.org/officeDocument/2006/relationships/font" Target="fonts/OpenSans-bold.fntdata"/><Relationship Id="rId23" Type="http://schemas.openxmlformats.org/officeDocument/2006/relationships/slide" Target="slides/slide18.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penSans-boldItalic.fntdata"/><Relationship Id="rId25" Type="http://schemas.openxmlformats.org/officeDocument/2006/relationships/slide" Target="slides/slide20.xml"/><Relationship Id="rId47"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Poppins-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f2f0bd470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 name="Google Shape;83;g30f2f0bd470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f393e6a60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30f393e6a60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f7a8b95dc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30f7a8b95dc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0f7a8b95dc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30f7a8b95dc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0f7a8b95dc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30f7a8b95dc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f7a8b95dc_2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30f7a8b95dc_2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0f7a8b95dc_2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30f7a8b95dc_2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0f2f0bd470_0_2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30f2f0bd470_0_2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0f2f0bd470_0_2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30f2f0bd470_0_2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f2f0bd470_0_2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30f2f0bd470_0_2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f2f0bd470_0_2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g30f2f0bd470_0_2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f2f0bd470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30f2f0bd470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f2f0bd470_0_2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30f2f0bd470_0_2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f7a8b95dc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30f7a8b95dc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0f7a8b95d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g30f7a8b95dc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f7a8b95d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30f7a8b95dc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f5b0526e5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g30f5b0526e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0f5b0526e5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30f5b0526e5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0f5b0526e5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3" name="Google Shape;503;g30f5b0526e5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f5b0526e5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7" name="Google Shape;517;g30f5b0526e5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0f5b0526e5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30f5b0526e5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f7a8b95dc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Emphasize for Mel’s Question: Company is doing great! </a:t>
            </a:r>
            <a:endParaRPr/>
          </a:p>
        </p:txBody>
      </p:sp>
      <p:sp>
        <p:nvSpPr>
          <p:cNvPr id="543" name="Google Shape;543;g30f7a8b95dc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f2f0bd470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30f2f0bd470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0f393e6a60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30f393e6a60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f393e6a60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30f393e6a60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f2f0bd470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0f2f0bd470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0f393e6a6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30f393e6a6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f393e6a6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f393e6a6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f393e6a60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30f393e6a60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29.gif"/><Relationship Id="rId6"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p:nvPr/>
        </p:nvSpPr>
        <p:spPr>
          <a:xfrm>
            <a:off x="3048751" y="2795119"/>
            <a:ext cx="7049658" cy="7049658"/>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0E0E"/>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6" name="Google Shape;86;p13"/>
          <p:cNvSpPr txBox="1"/>
          <p:nvPr/>
        </p:nvSpPr>
        <p:spPr>
          <a:xfrm>
            <a:off x="39875" y="908550"/>
            <a:ext cx="8222700" cy="3078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Clr>
                <a:srgbClr val="000000"/>
              </a:buClr>
              <a:buSzPts val="3400"/>
              <a:buFont typeface="Arial"/>
              <a:buNone/>
            </a:pPr>
            <a:r>
              <a:rPr b="1" lang="en" sz="2000">
                <a:solidFill>
                  <a:srgbClr val="051D40"/>
                </a:solidFill>
                <a:latin typeface="Georgia"/>
                <a:ea typeface="Georgia"/>
                <a:cs typeface="Georgia"/>
                <a:sym typeface="Georgia"/>
              </a:rPr>
              <a:t>Los </a:t>
            </a:r>
            <a:r>
              <a:rPr b="1" lang="en" sz="2000">
                <a:solidFill>
                  <a:srgbClr val="051D40"/>
                </a:solidFill>
                <a:latin typeface="Georgia"/>
                <a:ea typeface="Georgia"/>
                <a:cs typeface="Georgia"/>
                <a:sym typeface="Georgia"/>
              </a:rPr>
              <a:t>Angeles Crime Investigation: Data Driven Detectives</a:t>
            </a:r>
            <a:r>
              <a:rPr b="1" lang="en" sz="2000">
                <a:solidFill>
                  <a:srgbClr val="051D40"/>
                </a:solidFill>
                <a:latin typeface="Georgia"/>
                <a:ea typeface="Georgia"/>
                <a:cs typeface="Georgia"/>
                <a:sym typeface="Georgia"/>
              </a:rPr>
              <a:t> </a:t>
            </a:r>
            <a:endParaRPr i="0" sz="2000" u="none" cap="none" strike="noStrike">
              <a:solidFill>
                <a:srgbClr val="000000"/>
              </a:solidFill>
              <a:latin typeface="Georgia"/>
              <a:ea typeface="Georgia"/>
              <a:cs typeface="Georgia"/>
              <a:sym typeface="Georgia"/>
            </a:endParaRPr>
          </a:p>
        </p:txBody>
      </p:sp>
      <p:grpSp>
        <p:nvGrpSpPr>
          <p:cNvPr id="87" name="Google Shape;87;p13"/>
          <p:cNvGrpSpPr/>
          <p:nvPr/>
        </p:nvGrpSpPr>
        <p:grpSpPr>
          <a:xfrm>
            <a:off x="8385217" y="-933899"/>
            <a:ext cx="1867814" cy="1867814"/>
            <a:chOff x="76197" y="-32681"/>
            <a:chExt cx="812800" cy="812800"/>
          </a:xfrm>
        </p:grpSpPr>
        <p:sp>
          <p:nvSpPr>
            <p:cNvPr id="88" name="Google Shape;88;p13"/>
            <p:cNvSpPr/>
            <p:nvPr/>
          </p:nvSpPr>
          <p:spPr>
            <a:xfrm>
              <a:off x="76197" y="-32681"/>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145DA0"/>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89" name="Google Shape;89;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90" name="Google Shape;90;p13"/>
          <p:cNvSpPr/>
          <p:nvPr/>
        </p:nvSpPr>
        <p:spPr>
          <a:xfrm>
            <a:off x="4378697" y="3761291"/>
            <a:ext cx="4389816" cy="866989"/>
          </a:xfrm>
          <a:custGeom>
            <a:rect b="b" l="l" r="r" t="t"/>
            <a:pathLst>
              <a:path extrusionOk="0" h="1733977" w="8779632">
                <a:moveTo>
                  <a:pt x="0" y="0"/>
                </a:moveTo>
                <a:lnTo>
                  <a:pt x="8779632" y="0"/>
                </a:lnTo>
                <a:lnTo>
                  <a:pt x="8779632" y="1733977"/>
                </a:lnTo>
                <a:lnTo>
                  <a:pt x="0" y="1733977"/>
                </a:lnTo>
                <a:lnTo>
                  <a:pt x="0" y="0"/>
                </a:lnTo>
                <a:close/>
              </a:path>
            </a:pathLst>
          </a:custGeom>
          <a:blipFill rotWithShape="1">
            <a:blip r:embed="rId3">
              <a:alphaModFix/>
            </a:blip>
            <a:stretch>
              <a:fillRect b="0" l="0" r="0" t="0"/>
            </a:stretch>
          </a:blipFill>
          <a:ln>
            <a:noFill/>
          </a:ln>
        </p:spPr>
      </p:sp>
      <p:sp>
        <p:nvSpPr>
          <p:cNvPr id="91" name="Google Shape;91;p13"/>
          <p:cNvSpPr txBox="1"/>
          <p:nvPr/>
        </p:nvSpPr>
        <p:spPr>
          <a:xfrm>
            <a:off x="903225" y="1962450"/>
            <a:ext cx="2937600" cy="1724400"/>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Clr>
                <a:srgbClr val="000000"/>
              </a:buClr>
              <a:buSzPts val="1400"/>
              <a:buFont typeface="Arial"/>
              <a:buNone/>
            </a:pPr>
            <a:br>
              <a:rPr lang="en">
                <a:solidFill>
                  <a:srgbClr val="051D40"/>
                </a:solidFill>
                <a:latin typeface="Poppins"/>
                <a:ea typeface="Poppins"/>
                <a:cs typeface="Poppins"/>
                <a:sym typeface="Poppins"/>
              </a:rPr>
            </a:br>
            <a:r>
              <a:rPr lang="en">
                <a:solidFill>
                  <a:srgbClr val="051D40"/>
                </a:solidFill>
                <a:latin typeface="Poppins"/>
                <a:ea typeface="Poppins"/>
                <a:cs typeface="Poppins"/>
                <a:sym typeface="Poppins"/>
              </a:rPr>
              <a:t>       </a:t>
            </a:r>
            <a:r>
              <a:rPr lang="en">
                <a:solidFill>
                  <a:srgbClr val="051D40"/>
                </a:solidFill>
                <a:latin typeface="Poppins"/>
                <a:ea typeface="Poppins"/>
                <a:cs typeface="Poppins"/>
                <a:sym typeface="Poppins"/>
              </a:rPr>
              <a:t>  </a:t>
            </a:r>
            <a:r>
              <a:rPr lang="en">
                <a:solidFill>
                  <a:srgbClr val="051D40"/>
                </a:solidFill>
                <a:latin typeface="Georgia"/>
                <a:ea typeface="Georgia"/>
                <a:cs typeface="Georgia"/>
                <a:sym typeface="Georgia"/>
              </a:rPr>
              <a:t>Abhinaysai Kamineni</a:t>
            </a:r>
            <a:endParaRPr>
              <a:solidFill>
                <a:srgbClr val="051D40"/>
              </a:solidFill>
              <a:latin typeface="Georgia"/>
              <a:ea typeface="Georgia"/>
              <a:cs typeface="Georgia"/>
              <a:sym typeface="Georgia"/>
            </a:endParaRPr>
          </a:p>
          <a:p>
            <a:pPr indent="0" lvl="0" marL="457200" marR="0" rtl="0" algn="l">
              <a:lnSpc>
                <a:spcPct val="140029"/>
              </a:lnSpc>
              <a:spcBef>
                <a:spcPts val="0"/>
              </a:spcBef>
              <a:spcAft>
                <a:spcPts val="0"/>
              </a:spcAft>
              <a:buClr>
                <a:srgbClr val="000000"/>
              </a:buClr>
              <a:buSzPts val="1400"/>
              <a:buFont typeface="Arial"/>
              <a:buNone/>
            </a:pPr>
            <a:r>
              <a:rPr lang="en">
                <a:solidFill>
                  <a:srgbClr val="051D40"/>
                </a:solidFill>
                <a:latin typeface="Georgia"/>
                <a:ea typeface="Georgia"/>
                <a:cs typeface="Georgia"/>
                <a:sym typeface="Georgia"/>
              </a:rPr>
              <a:t>Lasya </a:t>
            </a:r>
            <a:r>
              <a:rPr lang="en">
                <a:solidFill>
                  <a:srgbClr val="051D40"/>
                </a:solidFill>
                <a:latin typeface="Georgia"/>
                <a:ea typeface="Georgia"/>
                <a:cs typeface="Georgia"/>
                <a:sym typeface="Georgia"/>
              </a:rPr>
              <a:t>Raghavendra</a:t>
            </a:r>
            <a:endParaRPr>
              <a:solidFill>
                <a:srgbClr val="051D40"/>
              </a:solidFill>
              <a:latin typeface="Georgia"/>
              <a:ea typeface="Georgia"/>
              <a:cs typeface="Georgia"/>
              <a:sym typeface="Georgia"/>
            </a:endParaRPr>
          </a:p>
          <a:p>
            <a:pPr indent="0" lvl="0" marL="457200" marR="0" rtl="0" algn="l">
              <a:lnSpc>
                <a:spcPct val="140029"/>
              </a:lnSpc>
              <a:spcBef>
                <a:spcPts val="0"/>
              </a:spcBef>
              <a:spcAft>
                <a:spcPts val="0"/>
              </a:spcAft>
              <a:buClr>
                <a:srgbClr val="000000"/>
              </a:buClr>
              <a:buSzPts val="1400"/>
              <a:buFont typeface="Arial"/>
              <a:buNone/>
            </a:pPr>
            <a:r>
              <a:rPr lang="en">
                <a:solidFill>
                  <a:srgbClr val="051D40"/>
                </a:solidFill>
                <a:latin typeface="Georgia"/>
                <a:ea typeface="Georgia"/>
                <a:cs typeface="Georgia"/>
                <a:sym typeface="Georgia"/>
              </a:rPr>
              <a:t>Neeraj Magadum</a:t>
            </a:r>
            <a:endParaRPr>
              <a:solidFill>
                <a:srgbClr val="051D40"/>
              </a:solidFill>
              <a:latin typeface="Georgia"/>
              <a:ea typeface="Georgia"/>
              <a:cs typeface="Georgia"/>
              <a:sym typeface="Georgia"/>
            </a:endParaRPr>
          </a:p>
          <a:p>
            <a:pPr indent="0" lvl="0" marL="457200" marR="0" rtl="0" algn="l">
              <a:lnSpc>
                <a:spcPct val="140029"/>
              </a:lnSpc>
              <a:spcBef>
                <a:spcPts val="0"/>
              </a:spcBef>
              <a:spcAft>
                <a:spcPts val="0"/>
              </a:spcAft>
              <a:buClr>
                <a:srgbClr val="000000"/>
              </a:buClr>
              <a:buSzPts val="1400"/>
              <a:buFont typeface="Arial"/>
              <a:buNone/>
            </a:pPr>
            <a:r>
              <a:rPr lang="en">
                <a:solidFill>
                  <a:srgbClr val="051D40"/>
                </a:solidFill>
                <a:latin typeface="Georgia"/>
                <a:ea typeface="Georgia"/>
                <a:cs typeface="Georgia"/>
                <a:sym typeface="Georgia"/>
              </a:rPr>
              <a:t>Aakash Hariharan </a:t>
            </a:r>
            <a:endParaRPr>
              <a:solidFill>
                <a:srgbClr val="051D40"/>
              </a:solidFill>
              <a:latin typeface="Georgia"/>
              <a:ea typeface="Georgia"/>
              <a:cs typeface="Georgia"/>
              <a:sym typeface="Georgia"/>
            </a:endParaRPr>
          </a:p>
          <a:p>
            <a:pPr indent="0" lvl="0" marL="457200" marR="0" rtl="0" algn="l">
              <a:lnSpc>
                <a:spcPct val="140029"/>
              </a:lnSpc>
              <a:spcBef>
                <a:spcPts val="0"/>
              </a:spcBef>
              <a:spcAft>
                <a:spcPts val="0"/>
              </a:spcAft>
              <a:buClr>
                <a:srgbClr val="000000"/>
              </a:buClr>
              <a:buSzPts val="1400"/>
              <a:buFont typeface="Arial"/>
              <a:buNone/>
            </a:pPr>
            <a:r>
              <a:rPr lang="en">
                <a:solidFill>
                  <a:srgbClr val="051D40"/>
                </a:solidFill>
                <a:latin typeface="Georgia"/>
                <a:ea typeface="Georgia"/>
                <a:cs typeface="Georgia"/>
                <a:sym typeface="Georgia"/>
              </a:rPr>
              <a:t>Amogh Ramagiri</a:t>
            </a:r>
            <a:endParaRPr sz="1600">
              <a:solidFill>
                <a:srgbClr val="051D40"/>
              </a:solidFill>
              <a:latin typeface="Georgia"/>
              <a:ea typeface="Georgia"/>
              <a:cs typeface="Georgia"/>
              <a:sym typeface="Georgia"/>
            </a:endParaRPr>
          </a:p>
        </p:txBody>
      </p:sp>
      <p:grpSp>
        <p:nvGrpSpPr>
          <p:cNvPr id="92" name="Google Shape;92;p13"/>
          <p:cNvGrpSpPr/>
          <p:nvPr/>
        </p:nvGrpSpPr>
        <p:grpSpPr>
          <a:xfrm>
            <a:off x="-964597" y="4194786"/>
            <a:ext cx="1867814" cy="1867814"/>
            <a:chOff x="0" y="0"/>
            <a:chExt cx="812800" cy="812800"/>
          </a:xfrm>
        </p:grpSpPr>
        <p:sp>
          <p:nvSpPr>
            <p:cNvPr id="93" name="Google Shape;9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145DA0"/>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highlight>
                  <a:schemeClr val="accent3"/>
                </a:highlight>
                <a:latin typeface="Arial"/>
                <a:ea typeface="Arial"/>
                <a:cs typeface="Arial"/>
                <a:sym typeface="Arial"/>
              </a:endParaRPr>
            </a:p>
          </p:txBody>
        </p:sp>
        <p:sp>
          <p:nvSpPr>
            <p:cNvPr id="94" name="Google Shape;94;p1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highlight>
                  <a:schemeClr val="accent3"/>
                </a:highlight>
                <a:latin typeface="Calibri"/>
                <a:ea typeface="Calibri"/>
                <a:cs typeface="Calibri"/>
                <a:sym typeface="Calibri"/>
              </a:endParaRPr>
            </a:p>
          </p:txBody>
        </p:sp>
      </p:grpSp>
      <p:grpSp>
        <p:nvGrpSpPr>
          <p:cNvPr id="95" name="Google Shape;95;p13"/>
          <p:cNvGrpSpPr/>
          <p:nvPr/>
        </p:nvGrpSpPr>
        <p:grpSpPr>
          <a:xfrm>
            <a:off x="4286959" y="1571600"/>
            <a:ext cx="4573657" cy="2623395"/>
            <a:chOff x="0" y="0"/>
            <a:chExt cx="7981950" cy="4578350"/>
          </a:xfrm>
        </p:grpSpPr>
        <p:sp>
          <p:nvSpPr>
            <p:cNvPr id="96" name="Google Shape;96;p13"/>
            <p:cNvSpPr/>
            <p:nvPr/>
          </p:nvSpPr>
          <p:spPr>
            <a:xfrm>
              <a:off x="765810" y="21590"/>
              <a:ext cx="6451600" cy="4326890"/>
            </a:xfrm>
            <a:custGeom>
              <a:rect b="b" l="l" r="r" t="t"/>
              <a:pathLst>
                <a:path extrusionOk="0"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7" name="Google Shape;97;p13"/>
            <p:cNvSpPr/>
            <p:nvPr/>
          </p:nvSpPr>
          <p:spPr>
            <a:xfrm>
              <a:off x="0" y="0"/>
              <a:ext cx="7981950" cy="4542790"/>
            </a:xfrm>
            <a:custGeom>
              <a:rect b="b" l="l" r="r" t="t"/>
              <a:pathLst>
                <a:path extrusionOk="0"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8" name="Google Shape;98;p13"/>
            <p:cNvSpPr/>
            <p:nvPr/>
          </p:nvSpPr>
          <p:spPr>
            <a:xfrm>
              <a:off x="3460750" y="4349750"/>
              <a:ext cx="1059180" cy="96520"/>
            </a:xfrm>
            <a:custGeom>
              <a:rect b="b" l="l" r="r" t="t"/>
              <a:pathLst>
                <a:path extrusionOk="0"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 name="Google Shape;99;p13"/>
            <p:cNvSpPr/>
            <p:nvPr/>
          </p:nvSpPr>
          <p:spPr>
            <a:xfrm>
              <a:off x="163830" y="4542790"/>
              <a:ext cx="7654290" cy="35560"/>
            </a:xfrm>
            <a:custGeom>
              <a:rect b="b" l="l" r="r" t="t"/>
              <a:pathLst>
                <a:path extrusionOk="0"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grpSp>
      <p:pic>
        <p:nvPicPr>
          <p:cNvPr id="100" name="Google Shape;100;p13"/>
          <p:cNvPicPr preferRelativeResize="0"/>
          <p:nvPr/>
        </p:nvPicPr>
        <p:blipFill>
          <a:blip r:embed="rId4">
            <a:alphaModFix/>
          </a:blip>
          <a:stretch>
            <a:fillRect/>
          </a:stretch>
        </p:blipFill>
        <p:spPr>
          <a:xfrm>
            <a:off x="4817750" y="1731650"/>
            <a:ext cx="3514725" cy="2185975"/>
          </a:xfrm>
          <a:prstGeom prst="rect">
            <a:avLst/>
          </a:prstGeom>
          <a:noFill/>
          <a:ln>
            <a:noFill/>
          </a:ln>
        </p:spPr>
      </p:pic>
      <p:pic>
        <p:nvPicPr>
          <p:cNvPr id="101" name="Google Shape;101;p13"/>
          <p:cNvPicPr preferRelativeResize="0"/>
          <p:nvPr/>
        </p:nvPicPr>
        <p:blipFill>
          <a:blip r:embed="rId5">
            <a:alphaModFix/>
          </a:blip>
          <a:stretch>
            <a:fillRect/>
          </a:stretch>
        </p:blipFill>
        <p:spPr>
          <a:xfrm>
            <a:off x="90150" y="66950"/>
            <a:ext cx="1168500" cy="79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10" name="Shape 210"/>
        <p:cNvGrpSpPr/>
        <p:nvPr/>
      </p:nvGrpSpPr>
      <p:grpSpPr>
        <a:xfrm>
          <a:off x="0" y="0"/>
          <a:ext cx="0" cy="0"/>
          <a:chOff x="0" y="0"/>
          <a:chExt cx="0" cy="0"/>
        </a:xfrm>
      </p:grpSpPr>
      <p:sp>
        <p:nvSpPr>
          <p:cNvPr id="211" name="Google Shape;211;p22"/>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212" name="Google Shape;212;p22"/>
          <p:cNvGrpSpPr/>
          <p:nvPr/>
        </p:nvGrpSpPr>
        <p:grpSpPr>
          <a:xfrm>
            <a:off x="95688" y="738250"/>
            <a:ext cx="8952630" cy="4231671"/>
            <a:chOff x="0" y="3"/>
            <a:chExt cx="4764064" cy="1388344"/>
          </a:xfrm>
        </p:grpSpPr>
        <p:sp>
          <p:nvSpPr>
            <p:cNvPr id="213" name="Google Shape;213;p22"/>
            <p:cNvSpPr/>
            <p:nvPr/>
          </p:nvSpPr>
          <p:spPr>
            <a:xfrm>
              <a:off x="0" y="3"/>
              <a:ext cx="4763994"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4" name="Google Shape;214;p22"/>
            <p:cNvSpPr txBox="1"/>
            <p:nvPr/>
          </p:nvSpPr>
          <p:spPr>
            <a:xfrm>
              <a:off x="40564" y="48846"/>
              <a:ext cx="4723500" cy="1339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p:txBody>
        </p:sp>
      </p:grpSp>
      <p:grpSp>
        <p:nvGrpSpPr>
          <p:cNvPr id="215" name="Google Shape;215;p22"/>
          <p:cNvGrpSpPr/>
          <p:nvPr/>
        </p:nvGrpSpPr>
        <p:grpSpPr>
          <a:xfrm>
            <a:off x="-1061943" y="-1173261"/>
            <a:ext cx="2346554" cy="2346554"/>
            <a:chOff x="0" y="0"/>
            <a:chExt cx="812800" cy="812800"/>
          </a:xfrm>
        </p:grpSpPr>
        <p:sp>
          <p:nvSpPr>
            <p:cNvPr id="216" name="Google Shape;21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17" name="Google Shape;217;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18" name="Google Shape;218;p22"/>
          <p:cNvGrpSpPr/>
          <p:nvPr/>
        </p:nvGrpSpPr>
        <p:grpSpPr>
          <a:xfrm>
            <a:off x="7786859" y="3970239"/>
            <a:ext cx="2346554" cy="2346554"/>
            <a:chOff x="0" y="0"/>
            <a:chExt cx="812800" cy="812800"/>
          </a:xfrm>
        </p:grpSpPr>
        <p:sp>
          <p:nvSpPr>
            <p:cNvPr id="219" name="Google Shape;21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20" name="Google Shape;220;p22"/>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21" name="Google Shape;221;p22"/>
          <p:cNvSpPr txBox="1"/>
          <p:nvPr/>
        </p:nvSpPr>
        <p:spPr>
          <a:xfrm>
            <a:off x="192299" y="147975"/>
            <a:ext cx="8702400" cy="3387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200">
                <a:solidFill>
                  <a:srgbClr val="FDFDFD"/>
                </a:solidFill>
                <a:latin typeface="Open Sans ExtraBold"/>
                <a:ea typeface="Open Sans ExtraBold"/>
                <a:cs typeface="Open Sans ExtraBold"/>
                <a:sym typeface="Open Sans ExtraBold"/>
              </a:rPr>
              <a:t>Conclusion</a:t>
            </a:r>
            <a:r>
              <a:rPr b="1" lang="en" sz="2200">
                <a:solidFill>
                  <a:srgbClr val="FDFDFD"/>
                </a:solidFill>
                <a:latin typeface="Open Sans ExtraBold"/>
                <a:ea typeface="Open Sans ExtraBold"/>
                <a:cs typeface="Open Sans ExtraBold"/>
                <a:sym typeface="Open Sans ExtraBold"/>
              </a:rPr>
              <a:t> for Q1</a:t>
            </a:r>
            <a:endParaRPr b="0" i="0" sz="400" u="none" cap="none" strike="noStrike">
              <a:solidFill>
                <a:srgbClr val="000000"/>
              </a:solidFill>
              <a:latin typeface="Arial"/>
              <a:ea typeface="Arial"/>
              <a:cs typeface="Arial"/>
              <a:sym typeface="Arial"/>
            </a:endParaRPr>
          </a:p>
        </p:txBody>
      </p:sp>
      <p:sp>
        <p:nvSpPr>
          <p:cNvPr id="222" name="Google Shape;222;p22"/>
          <p:cNvSpPr txBox="1"/>
          <p:nvPr/>
        </p:nvSpPr>
        <p:spPr>
          <a:xfrm>
            <a:off x="433663" y="986825"/>
            <a:ext cx="8276700" cy="30402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Georgia"/>
              <a:buChar char="●"/>
            </a:pPr>
            <a:r>
              <a:rPr lang="en" sz="1300">
                <a:latin typeface="Georgia"/>
                <a:ea typeface="Georgia"/>
                <a:cs typeface="Georgia"/>
                <a:sym typeface="Georgia"/>
              </a:rPr>
              <a:t>The ANOVA analysis indicates that the crime counts vary by both the area and crime type.</a:t>
            </a:r>
            <a:endParaRPr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lang="en" sz="1300">
                <a:latin typeface="Georgia"/>
                <a:ea typeface="Georgia"/>
                <a:cs typeface="Georgia"/>
                <a:sym typeface="Georgia"/>
              </a:rPr>
              <a:t>This suggests that some areas might experience higher incidences of certain crime types than others</a:t>
            </a:r>
            <a:endParaRPr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lang="en" sz="1300">
                <a:latin typeface="Georgia"/>
                <a:ea typeface="Georgia"/>
                <a:cs typeface="Georgia"/>
                <a:sym typeface="Georgia"/>
              </a:rPr>
              <a:t>Some crime types occur more frequently regardless of location.</a:t>
            </a:r>
            <a:endParaRPr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lang="en" sz="1300">
                <a:latin typeface="Georgia"/>
                <a:ea typeface="Georgia"/>
                <a:cs typeface="Georgia"/>
                <a:sym typeface="Georgia"/>
              </a:rPr>
              <a:t>Crime trends vary by area and type, indicating that crime prevention strategies may need to be tailored specifically to each area’s challenges.</a:t>
            </a:r>
            <a:endParaRPr sz="1300">
              <a:latin typeface="Georgia"/>
              <a:ea typeface="Georgia"/>
              <a:cs typeface="Georgia"/>
              <a:sym typeface="Georgia"/>
            </a:endParaRPr>
          </a:p>
          <a:p>
            <a:pPr indent="-311150" lvl="0" marL="457200" rtl="0" algn="l">
              <a:spcBef>
                <a:spcPts val="0"/>
              </a:spcBef>
              <a:spcAft>
                <a:spcPts val="0"/>
              </a:spcAft>
              <a:buSzPts val="1300"/>
              <a:buFont typeface="Georgia"/>
              <a:buChar char="●"/>
            </a:pPr>
            <a:r>
              <a:rPr lang="en" sz="1300">
                <a:latin typeface="Georgia"/>
                <a:ea typeface="Georgia"/>
                <a:cs typeface="Georgia"/>
                <a:sym typeface="Georgia"/>
              </a:rPr>
              <a:t>The ANOVA test shows that both area and crime type significantly impact crime counts in Los Angeles </a:t>
            </a:r>
            <a:endParaRPr sz="13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3"/>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569E"/>
          </a:solidFill>
          <a:ln>
            <a:noFill/>
          </a:ln>
        </p:spPr>
      </p:sp>
      <p:sp>
        <p:nvSpPr>
          <p:cNvPr id="228" name="Google Shape;228;p23"/>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3">
              <a:alphaModFix amt="14000"/>
            </a:blip>
            <a:stretch>
              <a:fillRect b="0" l="0" r="0" t="0"/>
            </a:stretch>
          </a:blipFill>
          <a:ln>
            <a:noFill/>
          </a:ln>
        </p:spPr>
      </p:sp>
      <p:grpSp>
        <p:nvGrpSpPr>
          <p:cNvPr id="229" name="Google Shape;229;p23"/>
          <p:cNvGrpSpPr/>
          <p:nvPr/>
        </p:nvGrpSpPr>
        <p:grpSpPr>
          <a:xfrm>
            <a:off x="630500" y="973964"/>
            <a:ext cx="8166676" cy="2701275"/>
            <a:chOff x="0" y="-19115"/>
            <a:chExt cx="3331162" cy="1200300"/>
          </a:xfrm>
        </p:grpSpPr>
        <p:sp>
          <p:nvSpPr>
            <p:cNvPr id="230" name="Google Shape;230;p23"/>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231" name="Google Shape;231;p23"/>
            <p:cNvSpPr txBox="1"/>
            <p:nvPr/>
          </p:nvSpPr>
          <p:spPr>
            <a:xfrm>
              <a:off x="127162" y="-19115"/>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32" name="Google Shape;232;p23"/>
          <p:cNvSpPr txBox="1"/>
          <p:nvPr/>
        </p:nvSpPr>
        <p:spPr>
          <a:xfrm>
            <a:off x="724338" y="2255925"/>
            <a:ext cx="7695300" cy="7020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3000"/>
              <a:buFont typeface="Arial"/>
              <a:buNone/>
            </a:pPr>
            <a:r>
              <a:rPr b="1" lang="en" sz="1200">
                <a:solidFill>
                  <a:schemeClr val="lt1"/>
                </a:solidFill>
                <a:latin typeface="Georgia"/>
                <a:ea typeface="Georgia"/>
                <a:cs typeface="Georgia"/>
                <a:sym typeface="Georgia"/>
              </a:rPr>
              <a:t>Which neighborhoods in Los Angeles have experienced the most significant increases in crime rates from 2020 to 2023 with particular attention to demographic factors (race and sex of victims), and what insights can be drawn from Area's significant increase in crimes?</a:t>
            </a:r>
            <a:endParaRPr b="1" i="0" sz="1200" u="none" cap="none" strike="noStrike">
              <a:solidFill>
                <a:schemeClr val="lt1"/>
              </a:solidFill>
              <a:latin typeface="Georgia"/>
              <a:ea typeface="Georgia"/>
              <a:cs typeface="Georgia"/>
              <a:sym typeface="Georgia"/>
            </a:endParaRPr>
          </a:p>
        </p:txBody>
      </p:sp>
      <p:sp>
        <p:nvSpPr>
          <p:cNvPr id="233" name="Google Shape;233;p23"/>
          <p:cNvSpPr/>
          <p:nvPr/>
        </p:nvSpPr>
        <p:spPr>
          <a:xfrm>
            <a:off x="1900412" y="1579636"/>
            <a:ext cx="4999701" cy="4374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SMART QUESTION 2</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37" name="Shape 237"/>
        <p:cNvGrpSpPr/>
        <p:nvPr/>
      </p:nvGrpSpPr>
      <p:grpSpPr>
        <a:xfrm>
          <a:off x="0" y="0"/>
          <a:ext cx="0" cy="0"/>
          <a:chOff x="0" y="0"/>
          <a:chExt cx="0" cy="0"/>
        </a:xfrm>
      </p:grpSpPr>
      <p:sp>
        <p:nvSpPr>
          <p:cNvPr id="238" name="Google Shape;238;p24"/>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239" name="Google Shape;239;p24"/>
          <p:cNvGrpSpPr/>
          <p:nvPr/>
        </p:nvGrpSpPr>
        <p:grpSpPr>
          <a:xfrm>
            <a:off x="192300" y="691875"/>
            <a:ext cx="3563903" cy="4255815"/>
            <a:chOff x="0" y="0"/>
            <a:chExt cx="1554321" cy="1369486"/>
          </a:xfrm>
        </p:grpSpPr>
        <p:sp>
          <p:nvSpPr>
            <p:cNvPr id="240" name="Google Shape;240;p24"/>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1" name="Google Shape;241;p24"/>
            <p:cNvSpPr txBox="1"/>
            <p:nvPr/>
          </p:nvSpPr>
          <p:spPr>
            <a:xfrm>
              <a:off x="0" y="47086"/>
              <a:ext cx="1494600" cy="1322400"/>
            </a:xfrm>
            <a:prstGeom prst="rect">
              <a:avLst/>
            </a:prstGeom>
            <a:noFill/>
            <a:ln>
              <a:noFill/>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Georgia"/>
                <a:ea typeface="Georgia"/>
                <a:cs typeface="Georgia"/>
                <a:sym typeface="Georgia"/>
              </a:endParaRPr>
            </a:p>
            <a:p>
              <a:pPr indent="-203200" lvl="0" marL="203200" rtl="0" algn="l">
                <a:lnSpc>
                  <a:spcPct val="115000"/>
                </a:lnSpc>
                <a:spcBef>
                  <a:spcPts val="900"/>
                </a:spcBef>
                <a:spcAft>
                  <a:spcPts val="0"/>
                </a:spcAft>
                <a:buNone/>
              </a:pPr>
              <a:r>
                <a:rPr lang="en" sz="1050">
                  <a:solidFill>
                    <a:srgbClr val="0E0E0E"/>
                  </a:solidFill>
                  <a:latin typeface="Georgia"/>
                  <a:ea typeface="Georgia"/>
                  <a:cs typeface="Georgia"/>
                  <a:sym typeface="Georgia"/>
                </a:rPr>
                <a:t>	</a:t>
              </a:r>
              <a:endParaRPr sz="105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rPr lang="en" sz="1200">
                  <a:solidFill>
                    <a:srgbClr val="0E0E0E"/>
                  </a:solidFill>
                  <a:latin typeface="Georgia"/>
                  <a:ea typeface="Georgia"/>
                  <a:cs typeface="Georgia"/>
                  <a:sym typeface="Georgia"/>
                </a:rPr>
                <a:t>  </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t/>
              </a:r>
              <a:endParaRPr sz="1200">
                <a:solidFill>
                  <a:srgbClr val="0E0E0E"/>
                </a:solidFill>
                <a:latin typeface="Georgia"/>
                <a:ea typeface="Georgia"/>
                <a:cs typeface="Georgia"/>
                <a:sym typeface="Georgia"/>
              </a:endParaRPr>
            </a:p>
            <a:p>
              <a:pPr indent="-304800" lvl="0" marL="457200" rtl="0" algn="l">
                <a:lnSpc>
                  <a:spcPct val="115000"/>
                </a:lnSpc>
                <a:spcBef>
                  <a:spcPts val="90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High Crime Growth</a:t>
              </a:r>
              <a:r>
                <a:rPr lang="en" sz="1200">
                  <a:solidFill>
                    <a:srgbClr val="0E0E0E"/>
                  </a:solidFill>
                  <a:latin typeface="Georgia"/>
                  <a:ea typeface="Georgia"/>
                  <a:cs typeface="Georgia"/>
                  <a:sym typeface="Georgia"/>
                </a:rPr>
                <a:t>: Central, Rampart, Wilshire, and Olympic areas show the highest crime increases from 2020 to 2023, with Central leading at 46.18%.</a:t>
              </a:r>
              <a:endParaRPr sz="1200">
                <a:solidFill>
                  <a:srgbClr val="0E0E0E"/>
                </a:solidFill>
                <a:latin typeface="Georgia"/>
                <a:ea typeface="Georgia"/>
                <a:cs typeface="Georgia"/>
                <a:sym typeface="Georgia"/>
              </a:endParaRPr>
            </a:p>
            <a:p>
              <a:pPr indent="0" lvl="0" marL="457200" rtl="0" algn="l">
                <a:lnSpc>
                  <a:spcPct val="115000"/>
                </a:lnSpc>
                <a:spcBef>
                  <a:spcPts val="900"/>
                </a:spcBef>
                <a:spcAft>
                  <a:spcPts val="0"/>
                </a:spcAft>
                <a:buNone/>
              </a:pPr>
              <a:r>
                <a:t/>
              </a:r>
              <a:endParaRPr sz="1200">
                <a:solidFill>
                  <a:srgbClr val="0E0E0E"/>
                </a:solidFill>
                <a:latin typeface="Georgia"/>
                <a:ea typeface="Georgia"/>
                <a:cs typeface="Georgia"/>
                <a:sym typeface="Georgia"/>
              </a:endParaRPr>
            </a:p>
            <a:p>
              <a:pPr indent="-304800" lvl="0" marL="457200" rtl="0" algn="l">
                <a:lnSpc>
                  <a:spcPct val="115000"/>
                </a:lnSpc>
                <a:spcBef>
                  <a:spcPts val="90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Consistent Crime Challenges</a:t>
              </a:r>
              <a:r>
                <a:rPr lang="en" sz="1200">
                  <a:solidFill>
                    <a:srgbClr val="0E0E0E"/>
                  </a:solidFill>
                  <a:latin typeface="Georgia"/>
                  <a:ea typeface="Georgia"/>
                  <a:cs typeface="Georgia"/>
                  <a:sym typeface="Georgia"/>
                </a:rPr>
                <a:t>: Newton and North Hollywood have steady crime growth, indicating persistent issues that need continuous monitoring.</a:t>
              </a:r>
              <a:endParaRPr sz="1200">
                <a:solidFill>
                  <a:srgbClr val="0E0E0E"/>
                </a:solidFill>
                <a:latin typeface="Georgia"/>
                <a:ea typeface="Georgia"/>
                <a:cs typeface="Georgia"/>
                <a:sym typeface="Georgia"/>
              </a:endParaRPr>
            </a:p>
            <a:p>
              <a:pPr indent="0" lvl="0" marL="457200" rtl="0" algn="l">
                <a:lnSpc>
                  <a:spcPct val="115000"/>
                </a:lnSpc>
                <a:spcBef>
                  <a:spcPts val="900"/>
                </a:spcBef>
                <a:spcAft>
                  <a:spcPts val="0"/>
                </a:spcAft>
                <a:buNone/>
              </a:pPr>
              <a:r>
                <a:t/>
              </a:r>
              <a:endParaRPr sz="1200">
                <a:solidFill>
                  <a:srgbClr val="0E0E0E"/>
                </a:solidFill>
                <a:latin typeface="Georgia"/>
                <a:ea typeface="Georgia"/>
                <a:cs typeface="Georgia"/>
                <a:sym typeface="Georgia"/>
              </a:endParaRPr>
            </a:p>
            <a:p>
              <a:pPr indent="-304800" lvl="0" marL="457200" rtl="0" algn="l">
                <a:lnSpc>
                  <a:spcPct val="115000"/>
                </a:lnSpc>
                <a:spcBef>
                  <a:spcPts val="90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Stable Crime Rates</a:t>
              </a:r>
              <a:r>
                <a:rPr lang="en" sz="1200">
                  <a:solidFill>
                    <a:srgbClr val="0E0E0E"/>
                  </a:solidFill>
                  <a:latin typeface="Georgia"/>
                  <a:ea typeface="Georgia"/>
                  <a:cs typeface="Georgia"/>
                  <a:sym typeface="Georgia"/>
                </a:rPr>
                <a:t>: 77th Street and Southeast show minimal increases (4.5% and 4.07%, respectively), suggesting effective crime control in these areas.</a:t>
              </a:r>
              <a:endParaRPr sz="1200">
                <a:solidFill>
                  <a:srgbClr val="0E0E0E"/>
                </a:solidFill>
                <a:latin typeface="Georgia"/>
                <a:ea typeface="Georgia"/>
                <a:cs typeface="Georgia"/>
                <a:sym typeface="Georgia"/>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42" name="Google Shape;242;p24"/>
          <p:cNvGrpSpPr/>
          <p:nvPr/>
        </p:nvGrpSpPr>
        <p:grpSpPr>
          <a:xfrm>
            <a:off x="7786859" y="3970239"/>
            <a:ext cx="2346554" cy="2346554"/>
            <a:chOff x="0" y="0"/>
            <a:chExt cx="812800" cy="812800"/>
          </a:xfrm>
        </p:grpSpPr>
        <p:sp>
          <p:nvSpPr>
            <p:cNvPr id="243" name="Google Shape;24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44" name="Google Shape;244;p2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45" name="Google Shape;245;p24"/>
          <p:cNvSpPr txBox="1"/>
          <p:nvPr/>
        </p:nvSpPr>
        <p:spPr>
          <a:xfrm>
            <a:off x="192300" y="147975"/>
            <a:ext cx="8702400" cy="3231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100">
                <a:solidFill>
                  <a:srgbClr val="FDFDFD"/>
                </a:solidFill>
                <a:latin typeface="Georgia"/>
                <a:ea typeface="Georgia"/>
                <a:cs typeface="Georgia"/>
                <a:sym typeface="Georgia"/>
              </a:rPr>
              <a:t>Calculating Year-Over-Year Percentage Change:-</a:t>
            </a:r>
            <a:endParaRPr i="0" sz="300" u="none" cap="none" strike="noStrike">
              <a:solidFill>
                <a:srgbClr val="000000"/>
              </a:solidFill>
              <a:latin typeface="Georgia"/>
              <a:ea typeface="Georgia"/>
              <a:cs typeface="Georgia"/>
              <a:sym typeface="Georgia"/>
            </a:endParaRPr>
          </a:p>
        </p:txBody>
      </p:sp>
      <p:pic>
        <p:nvPicPr>
          <p:cNvPr id="246" name="Google Shape;246;p24"/>
          <p:cNvPicPr preferRelativeResize="0"/>
          <p:nvPr/>
        </p:nvPicPr>
        <p:blipFill>
          <a:blip r:embed="rId4">
            <a:alphaModFix/>
          </a:blip>
          <a:stretch>
            <a:fillRect/>
          </a:stretch>
        </p:blipFill>
        <p:spPr>
          <a:xfrm>
            <a:off x="4371975" y="580075"/>
            <a:ext cx="4134499" cy="4367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50" name="Shape 250"/>
        <p:cNvGrpSpPr/>
        <p:nvPr/>
      </p:nvGrpSpPr>
      <p:grpSpPr>
        <a:xfrm>
          <a:off x="0" y="0"/>
          <a:ext cx="0" cy="0"/>
          <a:chOff x="0" y="0"/>
          <a:chExt cx="0" cy="0"/>
        </a:xfrm>
      </p:grpSpPr>
      <p:sp>
        <p:nvSpPr>
          <p:cNvPr id="251" name="Google Shape;251;p25"/>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252" name="Google Shape;252;p25"/>
          <p:cNvGrpSpPr/>
          <p:nvPr/>
        </p:nvGrpSpPr>
        <p:grpSpPr>
          <a:xfrm>
            <a:off x="192300" y="2913450"/>
            <a:ext cx="8702430" cy="2157927"/>
            <a:chOff x="0" y="470913"/>
            <a:chExt cx="4188895" cy="898500"/>
          </a:xfrm>
        </p:grpSpPr>
        <p:sp>
          <p:nvSpPr>
            <p:cNvPr id="253" name="Google Shape;253;p25"/>
            <p:cNvSpPr/>
            <p:nvPr/>
          </p:nvSpPr>
          <p:spPr>
            <a:xfrm>
              <a:off x="0" y="525822"/>
              <a:ext cx="4188895" cy="780538"/>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4" name="Google Shape;254;p25"/>
            <p:cNvSpPr txBox="1"/>
            <p:nvPr/>
          </p:nvSpPr>
          <p:spPr>
            <a:xfrm>
              <a:off x="0" y="470913"/>
              <a:ext cx="4155000" cy="898500"/>
            </a:xfrm>
            <a:prstGeom prst="rect">
              <a:avLst/>
            </a:prstGeom>
            <a:noFill/>
            <a:ln>
              <a:noFill/>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203200" lvl="0" marL="203200" rtl="0" algn="l">
                <a:lnSpc>
                  <a:spcPct val="115000"/>
                </a:lnSpc>
                <a:spcBef>
                  <a:spcPts val="900"/>
                </a:spcBef>
                <a:spcAft>
                  <a:spcPts val="0"/>
                </a:spcAft>
                <a:buNone/>
              </a:pPr>
              <a:r>
                <a:rPr lang="en" sz="1050">
                  <a:solidFill>
                    <a:srgbClr val="0E0E0E"/>
                  </a:solidFill>
                  <a:latin typeface="Times New Roman"/>
                  <a:ea typeface="Times New Roman"/>
                  <a:cs typeface="Times New Roman"/>
                  <a:sym typeface="Times New Roman"/>
                </a:rPr>
                <a:t>	</a:t>
              </a:r>
              <a:endParaRPr sz="1050">
                <a:solidFill>
                  <a:srgbClr val="0E0E0E"/>
                </a:solidFill>
                <a:latin typeface="Times New Roman"/>
                <a:ea typeface="Times New Roman"/>
                <a:cs typeface="Times New Roman"/>
                <a:sym typeface="Times New Roman"/>
              </a:endParaRPr>
            </a:p>
            <a:p>
              <a:pPr indent="-203200" lvl="0" marL="203200" rtl="0" algn="l">
                <a:lnSpc>
                  <a:spcPct val="115000"/>
                </a:lnSpc>
                <a:spcBef>
                  <a:spcPts val="900"/>
                </a:spcBef>
                <a:spcAft>
                  <a:spcPts val="0"/>
                </a:spcAft>
                <a:buNone/>
              </a:pPr>
              <a:r>
                <a:t/>
              </a:r>
              <a:endParaRPr sz="1050">
                <a:solidFill>
                  <a:srgbClr val="0E0E0E"/>
                </a:solidFill>
                <a:latin typeface="Times New Roman"/>
                <a:ea typeface="Times New Roman"/>
                <a:cs typeface="Times New Roman"/>
                <a:sym typeface="Times New Roman"/>
              </a:endParaRPr>
            </a:p>
            <a:p>
              <a:pPr indent="-203200" lvl="0" marL="203200" rtl="0" algn="l">
                <a:lnSpc>
                  <a:spcPct val="115000"/>
                </a:lnSpc>
                <a:spcBef>
                  <a:spcPts val="900"/>
                </a:spcBef>
                <a:spcAft>
                  <a:spcPts val="0"/>
                </a:spcAft>
                <a:buNone/>
              </a:pPr>
              <a:r>
                <a:t/>
              </a:r>
              <a:endParaRPr sz="1050">
                <a:solidFill>
                  <a:srgbClr val="0E0E0E"/>
                </a:solidFill>
                <a:latin typeface="Times New Roman"/>
                <a:ea typeface="Times New Roman"/>
                <a:cs typeface="Times New Roman"/>
                <a:sym typeface="Times New Roman"/>
              </a:endParaRPr>
            </a:p>
            <a:p>
              <a:pPr indent="-203200" lvl="0" marL="203200" rtl="0" algn="l">
                <a:lnSpc>
                  <a:spcPct val="115000"/>
                </a:lnSpc>
                <a:spcBef>
                  <a:spcPts val="900"/>
                </a:spcBef>
                <a:spcAft>
                  <a:spcPts val="0"/>
                </a:spcAft>
                <a:buNone/>
              </a:pPr>
              <a:r>
                <a:t/>
              </a:r>
              <a:endParaRPr sz="1050">
                <a:solidFill>
                  <a:srgbClr val="0E0E0E"/>
                </a:solidFill>
                <a:latin typeface="Times New Roman"/>
                <a:ea typeface="Times New Roman"/>
                <a:cs typeface="Times New Roman"/>
                <a:sym typeface="Times New Roman"/>
              </a:endParaRPr>
            </a:p>
            <a:p>
              <a:pPr indent="-203200" lvl="0" marL="203200" rtl="0" algn="l">
                <a:lnSpc>
                  <a:spcPct val="115000"/>
                </a:lnSpc>
                <a:spcBef>
                  <a:spcPts val="900"/>
                </a:spcBef>
                <a:spcAft>
                  <a:spcPts val="0"/>
                </a:spcAft>
                <a:buNone/>
              </a:pPr>
              <a:r>
                <a:t/>
              </a:r>
              <a:endParaRPr sz="1050">
                <a:solidFill>
                  <a:srgbClr val="0E0E0E"/>
                </a:solidFill>
                <a:latin typeface="Georgia"/>
                <a:ea typeface="Georgia"/>
                <a:cs typeface="Georgia"/>
                <a:sym typeface="Georgia"/>
              </a:endParaRPr>
            </a:p>
            <a:p>
              <a:pPr indent="-304800" lvl="0" marL="457200" rtl="0" algn="l">
                <a:lnSpc>
                  <a:spcPct val="115000"/>
                </a:lnSpc>
                <a:spcBef>
                  <a:spcPts val="90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Rising Theft and Pickpocketing</a:t>
              </a:r>
              <a:r>
                <a:rPr lang="en" sz="1200">
                  <a:solidFill>
                    <a:srgbClr val="0E0E0E"/>
                  </a:solidFill>
                  <a:latin typeface="Georgia"/>
                  <a:ea typeface="Georgia"/>
                  <a:cs typeface="Georgia"/>
                  <a:sym typeface="Georgia"/>
                </a:rPr>
                <a:t>: Central, Devonshire, Rampart, West Valley, and Wilshire show high increases in theft-related crimes, particularly vehicle theft and pickpocketing.</a:t>
              </a:r>
              <a:endParaRPr sz="1200">
                <a:solidFill>
                  <a:srgbClr val="0E0E0E"/>
                </a:solidFill>
                <a:latin typeface="Georgia"/>
                <a:ea typeface="Georgia"/>
                <a:cs typeface="Georgia"/>
                <a:sym typeface="Georgia"/>
              </a:endParaRPr>
            </a:p>
            <a:p>
              <a:pPr indent="-304800" lvl="0" marL="457200" rtl="0" algn="l">
                <a:lnSpc>
                  <a:spcPct val="115000"/>
                </a:lnSpc>
                <a:spcBef>
                  <a:spcPts val="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Targeted Crime Types</a:t>
              </a:r>
              <a:r>
                <a:rPr lang="en" sz="1200">
                  <a:solidFill>
                    <a:srgbClr val="0E0E0E"/>
                  </a:solidFill>
                  <a:latin typeface="Georgia"/>
                  <a:ea typeface="Georgia"/>
                  <a:cs typeface="Georgia"/>
                  <a:sym typeface="Georgia"/>
                </a:rPr>
                <a:t>: Specific crimes, like pickpocketing in Central and bomb scares in West Valley, highlight areas needing focused crime prevention.</a:t>
              </a:r>
              <a:endParaRPr sz="1200">
                <a:solidFill>
                  <a:srgbClr val="0E0E0E"/>
                </a:solidFill>
                <a:latin typeface="Georgia"/>
                <a:ea typeface="Georgia"/>
                <a:cs typeface="Georgia"/>
                <a:sym typeface="Georgia"/>
              </a:endParaRPr>
            </a:p>
            <a:p>
              <a:pPr indent="-304800" lvl="0" marL="457200" rtl="0" algn="l">
                <a:lnSpc>
                  <a:spcPct val="115000"/>
                </a:lnSpc>
                <a:spcBef>
                  <a:spcPts val="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Overall Increase in Property Crimes</a:t>
              </a:r>
              <a:r>
                <a:rPr lang="en" sz="1200">
                  <a:solidFill>
                    <a:srgbClr val="0E0E0E"/>
                  </a:solidFill>
                  <a:latin typeface="Georgia"/>
                  <a:ea typeface="Georgia"/>
                  <a:cs typeface="Georgia"/>
                  <a:sym typeface="Georgia"/>
                </a:rPr>
                <a:t>: The data shows a notable rise in property crimes across these top neighborhoods, pointing to      changing crime patterns that may require specific responses.</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t/>
              </a:r>
              <a:endParaRPr sz="1050">
                <a:solidFill>
                  <a:srgbClr val="0E0E0E"/>
                </a:solidFill>
                <a:latin typeface="Times New Roman"/>
                <a:ea typeface="Times New Roman"/>
                <a:cs typeface="Times New Roman"/>
                <a:sym typeface="Times New Roman"/>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55" name="Google Shape;255;p25"/>
          <p:cNvGrpSpPr/>
          <p:nvPr/>
        </p:nvGrpSpPr>
        <p:grpSpPr>
          <a:xfrm>
            <a:off x="7786859" y="3970239"/>
            <a:ext cx="2346554" cy="2346554"/>
            <a:chOff x="0" y="0"/>
            <a:chExt cx="812800" cy="812800"/>
          </a:xfrm>
        </p:grpSpPr>
        <p:sp>
          <p:nvSpPr>
            <p:cNvPr id="256" name="Google Shape;25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57" name="Google Shape;257;p2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58" name="Google Shape;258;p25"/>
          <p:cNvSpPr txBox="1"/>
          <p:nvPr/>
        </p:nvSpPr>
        <p:spPr>
          <a:xfrm>
            <a:off x="192300" y="147975"/>
            <a:ext cx="8702400" cy="3231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100">
                <a:solidFill>
                  <a:srgbClr val="FDFDFD"/>
                </a:solidFill>
                <a:latin typeface="Open Sans ExtraBold"/>
                <a:ea typeface="Open Sans ExtraBold"/>
                <a:cs typeface="Open Sans ExtraBold"/>
                <a:sym typeface="Open Sans ExtraBold"/>
              </a:rPr>
              <a:t>Top 3 Crimes in Areas with Highest Increases </a:t>
            </a:r>
            <a:endParaRPr b="0" i="0" sz="300" u="none" cap="none" strike="noStrike">
              <a:solidFill>
                <a:srgbClr val="000000"/>
              </a:solidFill>
              <a:latin typeface="Arial"/>
              <a:ea typeface="Arial"/>
              <a:cs typeface="Arial"/>
              <a:sym typeface="Arial"/>
            </a:endParaRPr>
          </a:p>
        </p:txBody>
      </p:sp>
      <p:pic>
        <p:nvPicPr>
          <p:cNvPr id="259" name="Google Shape;259;p25"/>
          <p:cNvPicPr preferRelativeResize="0"/>
          <p:nvPr/>
        </p:nvPicPr>
        <p:blipFill rotWithShape="1">
          <a:blip r:embed="rId4">
            <a:alphaModFix/>
          </a:blip>
          <a:srcRect b="10538" l="0" r="0" t="9442"/>
          <a:stretch/>
        </p:blipFill>
        <p:spPr>
          <a:xfrm>
            <a:off x="227525" y="860325"/>
            <a:ext cx="8631977" cy="1997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63" name="Shape 263"/>
        <p:cNvGrpSpPr/>
        <p:nvPr/>
      </p:nvGrpSpPr>
      <p:grpSpPr>
        <a:xfrm>
          <a:off x="0" y="0"/>
          <a:ext cx="0" cy="0"/>
          <a:chOff x="0" y="0"/>
          <a:chExt cx="0" cy="0"/>
        </a:xfrm>
      </p:grpSpPr>
      <p:sp>
        <p:nvSpPr>
          <p:cNvPr id="264" name="Google Shape;264;p26"/>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265" name="Google Shape;265;p26"/>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266" name="Google Shape;266;p26"/>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267" name="Google Shape;267;p26"/>
          <p:cNvGrpSpPr/>
          <p:nvPr/>
        </p:nvGrpSpPr>
        <p:grpSpPr>
          <a:xfrm>
            <a:off x="116100" y="681938"/>
            <a:ext cx="2920880" cy="4290365"/>
            <a:chOff x="0" y="-38100"/>
            <a:chExt cx="1554321" cy="1407600"/>
          </a:xfrm>
        </p:grpSpPr>
        <p:sp>
          <p:nvSpPr>
            <p:cNvPr id="268" name="Google Shape;268;p26"/>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69" name="Google Shape;269;p26"/>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70" name="Google Shape;270;p26"/>
          <p:cNvGrpSpPr/>
          <p:nvPr/>
        </p:nvGrpSpPr>
        <p:grpSpPr>
          <a:xfrm>
            <a:off x="-1061943" y="-1173261"/>
            <a:ext cx="2346554" cy="2346554"/>
            <a:chOff x="0" y="0"/>
            <a:chExt cx="812800" cy="812800"/>
          </a:xfrm>
        </p:grpSpPr>
        <p:sp>
          <p:nvSpPr>
            <p:cNvPr id="271" name="Google Shape;271;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2" name="Google Shape;272;p2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73" name="Google Shape;273;p26"/>
          <p:cNvGrpSpPr/>
          <p:nvPr/>
        </p:nvGrpSpPr>
        <p:grpSpPr>
          <a:xfrm>
            <a:off x="7786859" y="3970239"/>
            <a:ext cx="2346554" cy="2346554"/>
            <a:chOff x="0" y="0"/>
            <a:chExt cx="812800" cy="812800"/>
          </a:xfrm>
        </p:grpSpPr>
        <p:sp>
          <p:nvSpPr>
            <p:cNvPr id="274" name="Google Shape;274;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5" name="Google Shape;275;p26"/>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76" name="Google Shape;276;p26"/>
          <p:cNvSpPr txBox="1"/>
          <p:nvPr/>
        </p:nvSpPr>
        <p:spPr>
          <a:xfrm>
            <a:off x="192299" y="147975"/>
            <a:ext cx="8702400" cy="384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500">
                <a:solidFill>
                  <a:srgbClr val="FDFDFD"/>
                </a:solidFill>
                <a:latin typeface="Open Sans ExtraBold"/>
                <a:ea typeface="Open Sans ExtraBold"/>
                <a:cs typeface="Open Sans ExtraBold"/>
                <a:sym typeface="Open Sans ExtraBold"/>
              </a:rPr>
              <a:t>Crime Change Analysis by Sex and Race :-</a:t>
            </a:r>
            <a:endParaRPr b="0" i="0" sz="700" u="none" cap="none" strike="noStrike">
              <a:solidFill>
                <a:srgbClr val="000000"/>
              </a:solidFill>
              <a:latin typeface="Arial"/>
              <a:ea typeface="Arial"/>
              <a:cs typeface="Arial"/>
              <a:sym typeface="Arial"/>
            </a:endParaRPr>
          </a:p>
        </p:txBody>
      </p:sp>
      <p:grpSp>
        <p:nvGrpSpPr>
          <p:cNvPr id="277" name="Google Shape;277;p26"/>
          <p:cNvGrpSpPr/>
          <p:nvPr/>
        </p:nvGrpSpPr>
        <p:grpSpPr>
          <a:xfrm>
            <a:off x="3112425" y="681950"/>
            <a:ext cx="5782230" cy="4290365"/>
            <a:chOff x="0" y="-38100"/>
            <a:chExt cx="1554321" cy="1407600"/>
          </a:xfrm>
        </p:grpSpPr>
        <p:sp>
          <p:nvSpPr>
            <p:cNvPr id="278" name="Google Shape;278;p26"/>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79" name="Google Shape;279;p26"/>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80" name="Google Shape;280;p26"/>
          <p:cNvSpPr txBox="1"/>
          <p:nvPr/>
        </p:nvSpPr>
        <p:spPr>
          <a:xfrm>
            <a:off x="252050" y="875225"/>
            <a:ext cx="2601600" cy="4198200"/>
          </a:xfrm>
          <a:prstGeom prst="rect">
            <a:avLst/>
          </a:prstGeom>
          <a:noFill/>
          <a:ln>
            <a:noFill/>
          </a:ln>
        </p:spPr>
        <p:txBody>
          <a:bodyPr anchorCtr="0" anchor="t" bIns="0" lIns="0" spcFirstLastPara="1" rIns="0" wrap="square" tIns="0">
            <a:spAutoFit/>
          </a:bodyPr>
          <a:lstStyle/>
          <a:p>
            <a:pPr indent="-304800" lvl="0" marL="457200" rtl="0" algn="l">
              <a:lnSpc>
                <a:spcPct val="115000"/>
              </a:lnSpc>
              <a:spcBef>
                <a:spcPts val="90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Rise in Unknown Gender Cases</a:t>
            </a:r>
            <a:r>
              <a:rPr lang="en" sz="1200">
                <a:solidFill>
                  <a:srgbClr val="0E0E0E"/>
                </a:solidFill>
                <a:latin typeface="Georgia"/>
                <a:ea typeface="Georgia"/>
                <a:cs typeface="Georgia"/>
                <a:sym typeface="Georgia"/>
              </a:rPr>
              <a:t>: Newton, West LA, and Wilshire show high crime growth in unknown gender cases, hinting at data gaps or rising incidents.</a:t>
            </a:r>
            <a:endParaRPr sz="1200">
              <a:solidFill>
                <a:srgbClr val="0E0E0E"/>
              </a:solidFill>
              <a:latin typeface="Georgia"/>
              <a:ea typeface="Georgia"/>
              <a:cs typeface="Georgia"/>
              <a:sym typeface="Georgia"/>
            </a:endParaRPr>
          </a:p>
          <a:p>
            <a:pPr indent="-304800" lvl="0" marL="457200" rtl="0" algn="l">
              <a:lnSpc>
                <a:spcPct val="115000"/>
              </a:lnSpc>
              <a:spcBef>
                <a:spcPts val="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Gender-Specific Hotspots</a:t>
            </a:r>
            <a:r>
              <a:rPr lang="en" sz="1200">
                <a:solidFill>
                  <a:srgbClr val="0E0E0E"/>
                </a:solidFill>
                <a:latin typeface="Georgia"/>
                <a:ea typeface="Georgia"/>
                <a:cs typeface="Georgia"/>
                <a:sym typeface="Georgia"/>
              </a:rPr>
              <a:t>: Wilshire and West LA see significant crime increases for both genders.</a:t>
            </a:r>
            <a:endParaRPr sz="1200">
              <a:solidFill>
                <a:srgbClr val="0E0E0E"/>
              </a:solidFill>
              <a:latin typeface="Georgia"/>
              <a:ea typeface="Georgia"/>
              <a:cs typeface="Georgia"/>
              <a:sym typeface="Georgia"/>
            </a:endParaRPr>
          </a:p>
          <a:p>
            <a:pPr indent="-304800" lvl="0" marL="457200" rtl="0" algn="l">
              <a:lnSpc>
                <a:spcPct val="115000"/>
              </a:lnSpc>
              <a:spcBef>
                <a:spcPts val="0"/>
              </a:spcBef>
              <a:spcAft>
                <a:spcPts val="0"/>
              </a:spcAft>
              <a:buClr>
                <a:srgbClr val="0E0E0E"/>
              </a:buClr>
              <a:buSzPts val="1200"/>
              <a:buFont typeface="Georgia"/>
              <a:buAutoNum type="arabicPeriod"/>
            </a:pPr>
            <a:r>
              <a:rPr b="1" lang="en" sz="1200">
                <a:solidFill>
                  <a:srgbClr val="0E0E0E"/>
                </a:solidFill>
                <a:latin typeface="Georgia"/>
                <a:ea typeface="Georgia"/>
                <a:cs typeface="Georgia"/>
                <a:sym typeface="Georgia"/>
              </a:rPr>
              <a:t>Area-Specific Trends</a:t>
            </a:r>
            <a:r>
              <a:rPr lang="en" sz="1200">
                <a:solidFill>
                  <a:srgbClr val="0E0E0E"/>
                </a:solidFill>
                <a:latin typeface="Georgia"/>
                <a:ea typeface="Georgia"/>
                <a:cs typeface="Georgia"/>
                <a:sym typeface="Georgia"/>
              </a:rPr>
              <a:t>: Pacific and Rampart show growth in male victim cases, while Foothill sees more growth among female victims, highlighting demographic-specific patterns.</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t/>
            </a:r>
            <a:endParaRPr sz="1100">
              <a:solidFill>
                <a:srgbClr val="0E0E0E"/>
              </a:solidFill>
              <a:latin typeface="Georgia"/>
              <a:ea typeface="Georgia"/>
              <a:cs typeface="Georgia"/>
              <a:sym typeface="Georgia"/>
            </a:endParaRPr>
          </a:p>
          <a:p>
            <a:pPr indent="0" lvl="0" marL="228600" rtl="0" algn="l">
              <a:lnSpc>
                <a:spcPct val="115000"/>
              </a:lnSpc>
              <a:spcBef>
                <a:spcPts val="900"/>
              </a:spcBef>
              <a:spcAft>
                <a:spcPts val="0"/>
              </a:spcAft>
              <a:buNone/>
            </a:pPr>
            <a:r>
              <a:t/>
            </a:r>
            <a:endParaRPr sz="1050">
              <a:solidFill>
                <a:srgbClr val="0E0E0E"/>
              </a:solidFill>
              <a:latin typeface="Georgia"/>
              <a:ea typeface="Georgia"/>
              <a:cs typeface="Georgia"/>
              <a:sym typeface="Georgia"/>
            </a:endParaRPr>
          </a:p>
        </p:txBody>
      </p:sp>
      <p:pic>
        <p:nvPicPr>
          <p:cNvPr id="281" name="Google Shape;281;p26"/>
          <p:cNvPicPr preferRelativeResize="0"/>
          <p:nvPr/>
        </p:nvPicPr>
        <p:blipFill rotWithShape="1">
          <a:blip r:embed="rId4">
            <a:alphaModFix/>
          </a:blip>
          <a:srcRect b="0" l="0" r="1506" t="-3616"/>
          <a:stretch/>
        </p:blipFill>
        <p:spPr>
          <a:xfrm>
            <a:off x="3224450" y="924200"/>
            <a:ext cx="5536674" cy="3677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285" name="Shape 285"/>
        <p:cNvGrpSpPr/>
        <p:nvPr/>
      </p:nvGrpSpPr>
      <p:grpSpPr>
        <a:xfrm>
          <a:off x="0" y="0"/>
          <a:ext cx="0" cy="0"/>
          <a:chOff x="0" y="0"/>
          <a:chExt cx="0" cy="0"/>
        </a:xfrm>
      </p:grpSpPr>
      <p:sp>
        <p:nvSpPr>
          <p:cNvPr id="286" name="Google Shape;286;p27"/>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287" name="Google Shape;287;p27"/>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288" name="Google Shape;288;p27"/>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289" name="Google Shape;289;p27"/>
          <p:cNvGrpSpPr/>
          <p:nvPr/>
        </p:nvGrpSpPr>
        <p:grpSpPr>
          <a:xfrm>
            <a:off x="116100" y="681950"/>
            <a:ext cx="2505565" cy="4290365"/>
            <a:chOff x="0" y="-38100"/>
            <a:chExt cx="1554321" cy="1407600"/>
          </a:xfrm>
        </p:grpSpPr>
        <p:sp>
          <p:nvSpPr>
            <p:cNvPr id="290" name="Google Shape;290;p27"/>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1" name="Google Shape;291;p27"/>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2" name="Google Shape;292;p27"/>
          <p:cNvGrpSpPr/>
          <p:nvPr/>
        </p:nvGrpSpPr>
        <p:grpSpPr>
          <a:xfrm>
            <a:off x="-1061943" y="-1173261"/>
            <a:ext cx="2346554" cy="2346554"/>
            <a:chOff x="0" y="0"/>
            <a:chExt cx="812800" cy="812800"/>
          </a:xfrm>
        </p:grpSpPr>
        <p:sp>
          <p:nvSpPr>
            <p:cNvPr id="293" name="Google Shape;29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4" name="Google Shape;294;p2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95" name="Google Shape;295;p27"/>
          <p:cNvGrpSpPr/>
          <p:nvPr/>
        </p:nvGrpSpPr>
        <p:grpSpPr>
          <a:xfrm>
            <a:off x="7786859" y="3970239"/>
            <a:ext cx="2346554" cy="2346554"/>
            <a:chOff x="0" y="0"/>
            <a:chExt cx="812800" cy="812800"/>
          </a:xfrm>
        </p:grpSpPr>
        <p:sp>
          <p:nvSpPr>
            <p:cNvPr id="296" name="Google Shape;296;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97" name="Google Shape;297;p2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98" name="Google Shape;298;p27"/>
          <p:cNvSpPr txBox="1"/>
          <p:nvPr/>
        </p:nvSpPr>
        <p:spPr>
          <a:xfrm>
            <a:off x="192299" y="147975"/>
            <a:ext cx="8702400" cy="384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500">
                <a:solidFill>
                  <a:srgbClr val="FDFDFD"/>
                </a:solidFill>
                <a:latin typeface="Open Sans ExtraBold"/>
                <a:ea typeface="Open Sans ExtraBold"/>
                <a:cs typeface="Open Sans ExtraBold"/>
                <a:sym typeface="Open Sans ExtraBold"/>
              </a:rPr>
              <a:t>Crime Change Analysis by Sex and Race </a:t>
            </a:r>
            <a:endParaRPr b="0" i="0" sz="700" u="none" cap="none" strike="noStrike">
              <a:solidFill>
                <a:srgbClr val="000000"/>
              </a:solidFill>
              <a:latin typeface="Arial"/>
              <a:ea typeface="Arial"/>
              <a:cs typeface="Arial"/>
              <a:sym typeface="Arial"/>
            </a:endParaRPr>
          </a:p>
        </p:txBody>
      </p:sp>
      <p:grpSp>
        <p:nvGrpSpPr>
          <p:cNvPr id="299" name="Google Shape;299;p27"/>
          <p:cNvGrpSpPr/>
          <p:nvPr/>
        </p:nvGrpSpPr>
        <p:grpSpPr>
          <a:xfrm>
            <a:off x="2734900" y="587475"/>
            <a:ext cx="6159774" cy="4384815"/>
            <a:chOff x="0" y="-38100"/>
            <a:chExt cx="1554321" cy="1407600"/>
          </a:xfrm>
        </p:grpSpPr>
        <p:sp>
          <p:nvSpPr>
            <p:cNvPr id="300" name="Google Shape;300;p27"/>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01" name="Google Shape;301;p27"/>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02" name="Google Shape;302;p27"/>
          <p:cNvSpPr txBox="1"/>
          <p:nvPr/>
        </p:nvSpPr>
        <p:spPr>
          <a:xfrm>
            <a:off x="252050" y="875225"/>
            <a:ext cx="2346600" cy="4199100"/>
          </a:xfrm>
          <a:prstGeom prst="rect">
            <a:avLst/>
          </a:prstGeom>
          <a:noFill/>
          <a:ln>
            <a:noFill/>
          </a:ln>
        </p:spPr>
        <p:txBody>
          <a:bodyPr anchorCtr="0" anchor="t" bIns="0" lIns="0" spcFirstLastPara="1" rIns="0" wrap="square" tIns="0">
            <a:spAutoFit/>
          </a:bodyPr>
          <a:lstStyle/>
          <a:p>
            <a:pPr indent="-203200" lvl="0" marL="203200" rtl="0" algn="l">
              <a:lnSpc>
                <a:spcPct val="115000"/>
              </a:lnSpc>
              <a:spcBef>
                <a:spcPts val="900"/>
              </a:spcBef>
              <a:spcAft>
                <a:spcPts val="0"/>
              </a:spcAft>
              <a:buNone/>
            </a:pPr>
            <a:r>
              <a:rPr lang="en" sz="1200">
                <a:solidFill>
                  <a:srgbClr val="0E0E0E"/>
                </a:solidFill>
                <a:latin typeface="Georgia"/>
                <a:ea typeface="Georgia"/>
                <a:cs typeface="Georgia"/>
                <a:sym typeface="Georgia"/>
              </a:rPr>
              <a:t>1.	</a:t>
            </a:r>
            <a:r>
              <a:rPr b="1" lang="en" sz="1200">
                <a:solidFill>
                  <a:srgbClr val="0E0E0E"/>
                </a:solidFill>
                <a:latin typeface="Georgia"/>
                <a:ea typeface="Georgia"/>
                <a:cs typeface="Georgia"/>
                <a:sym typeface="Georgia"/>
              </a:rPr>
              <a:t>High Growth in Unknown Descent</a:t>
            </a:r>
            <a:r>
              <a:rPr lang="en" sz="1200">
                <a:solidFill>
                  <a:srgbClr val="0E0E0E"/>
                </a:solidFill>
                <a:latin typeface="Georgia"/>
                <a:ea typeface="Georgia"/>
                <a:cs typeface="Georgia"/>
                <a:sym typeface="Georgia"/>
              </a:rPr>
              <a:t>: Wilshire shows a major increase in crimes with unknown descent victims, suggesting data collection gaps.</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rPr lang="en" sz="1200">
                <a:solidFill>
                  <a:srgbClr val="0E0E0E"/>
                </a:solidFill>
                <a:latin typeface="Georgia"/>
                <a:ea typeface="Georgia"/>
                <a:cs typeface="Georgia"/>
                <a:sym typeface="Georgia"/>
              </a:rPr>
              <a:t> 2. 	</a:t>
            </a:r>
            <a:r>
              <a:rPr b="1" lang="en" sz="1200">
                <a:solidFill>
                  <a:srgbClr val="0E0E0E"/>
                </a:solidFill>
                <a:latin typeface="Georgia"/>
                <a:ea typeface="Georgia"/>
                <a:cs typeface="Georgia"/>
                <a:sym typeface="Georgia"/>
              </a:rPr>
              <a:t>Targeted Descent Groups</a:t>
            </a:r>
            <a:r>
              <a:rPr lang="en" sz="1200">
                <a:solidFill>
                  <a:srgbClr val="0E0E0E"/>
                </a:solidFill>
                <a:latin typeface="Georgia"/>
                <a:ea typeface="Georgia"/>
                <a:cs typeface="Georgia"/>
                <a:sym typeface="Georgia"/>
              </a:rPr>
              <a:t>: Central, Devonshire, and Rampart report high crime growth for Filipino, Indian, and Korean victims, indicating possible targeted impacts.</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rPr lang="en" sz="1200">
                <a:solidFill>
                  <a:srgbClr val="0E0E0E"/>
                </a:solidFill>
                <a:latin typeface="Georgia"/>
                <a:ea typeface="Georgia"/>
                <a:cs typeface="Georgia"/>
                <a:sym typeface="Georgia"/>
              </a:rPr>
              <a:t>3.	</a:t>
            </a:r>
            <a:r>
              <a:rPr b="1" lang="en" sz="1200">
                <a:solidFill>
                  <a:srgbClr val="0E0E0E"/>
                </a:solidFill>
                <a:latin typeface="Georgia"/>
                <a:ea typeface="Georgia"/>
                <a:cs typeface="Georgia"/>
                <a:sym typeface="Georgia"/>
              </a:rPr>
              <a:t>Area-Specific Patterns</a:t>
            </a:r>
            <a:r>
              <a:rPr lang="en" sz="1200">
                <a:solidFill>
                  <a:srgbClr val="0E0E0E"/>
                </a:solidFill>
                <a:latin typeface="Georgia"/>
                <a:ea typeface="Georgia"/>
                <a:cs typeface="Georgia"/>
                <a:sym typeface="Georgia"/>
              </a:rPr>
              <a:t>: Unique crime trends across areas highlight the need for tailored strategies based on neighborhood demographics.</a:t>
            </a:r>
            <a:endParaRPr sz="1200">
              <a:solidFill>
                <a:srgbClr val="0E0E0E"/>
              </a:solidFill>
              <a:latin typeface="Georgia"/>
              <a:ea typeface="Georgia"/>
              <a:cs typeface="Georgia"/>
              <a:sym typeface="Georgia"/>
            </a:endParaRPr>
          </a:p>
          <a:p>
            <a:pPr indent="-203200" lvl="0" marL="203200" rtl="0" algn="l">
              <a:lnSpc>
                <a:spcPct val="115000"/>
              </a:lnSpc>
              <a:spcBef>
                <a:spcPts val="900"/>
              </a:spcBef>
              <a:spcAft>
                <a:spcPts val="0"/>
              </a:spcAft>
              <a:buNone/>
            </a:pPr>
            <a:r>
              <a:t/>
            </a:r>
            <a:endParaRPr sz="1000">
              <a:solidFill>
                <a:srgbClr val="0E0E0E"/>
              </a:solidFill>
              <a:latin typeface="Georgia"/>
              <a:ea typeface="Georgia"/>
              <a:cs typeface="Georgia"/>
              <a:sym typeface="Georgia"/>
            </a:endParaRPr>
          </a:p>
          <a:p>
            <a:pPr indent="0" lvl="0" marL="228600" rtl="0" algn="l">
              <a:lnSpc>
                <a:spcPct val="115000"/>
              </a:lnSpc>
              <a:spcBef>
                <a:spcPts val="900"/>
              </a:spcBef>
              <a:spcAft>
                <a:spcPts val="0"/>
              </a:spcAft>
              <a:buNone/>
            </a:pPr>
            <a:r>
              <a:t/>
            </a:r>
            <a:endParaRPr sz="1050">
              <a:solidFill>
                <a:srgbClr val="0E0E0E"/>
              </a:solidFill>
              <a:latin typeface="Georgia"/>
              <a:ea typeface="Georgia"/>
              <a:cs typeface="Georgia"/>
              <a:sym typeface="Georgia"/>
            </a:endParaRPr>
          </a:p>
        </p:txBody>
      </p:sp>
      <p:pic>
        <p:nvPicPr>
          <p:cNvPr id="303" name="Google Shape;303;p27"/>
          <p:cNvPicPr preferRelativeResize="0"/>
          <p:nvPr/>
        </p:nvPicPr>
        <p:blipFill>
          <a:blip r:embed="rId4">
            <a:alphaModFix/>
          </a:blip>
          <a:stretch>
            <a:fillRect/>
          </a:stretch>
        </p:blipFill>
        <p:spPr>
          <a:xfrm>
            <a:off x="2817138" y="794788"/>
            <a:ext cx="5995300" cy="3970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09" name="Google Shape;309;p28"/>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4">
              <a:alphaModFix amt="14000"/>
            </a:blip>
            <a:stretch>
              <a:fillRect b="0" l="0" r="0" t="0"/>
            </a:stretch>
          </a:blipFill>
          <a:ln>
            <a:noFill/>
          </a:ln>
        </p:spPr>
      </p:sp>
      <p:sp>
        <p:nvSpPr>
          <p:cNvPr id="310" name="Google Shape;310;p28"/>
          <p:cNvSpPr/>
          <p:nvPr/>
        </p:nvSpPr>
        <p:spPr>
          <a:xfrm rot="5400000">
            <a:off x="1416430" y="405165"/>
            <a:ext cx="4270950" cy="4333170"/>
          </a:xfrm>
          <a:custGeom>
            <a:rect b="b" l="l" r="r" t="t"/>
            <a:pathLst>
              <a:path extrusionOk="0" h="8666340" w="8541900">
                <a:moveTo>
                  <a:pt x="0" y="0"/>
                </a:moveTo>
                <a:lnTo>
                  <a:pt x="8541900" y="0"/>
                </a:lnTo>
                <a:lnTo>
                  <a:pt x="8541900" y="8666340"/>
                </a:lnTo>
                <a:lnTo>
                  <a:pt x="0" y="8666340"/>
                </a:lnTo>
                <a:lnTo>
                  <a:pt x="0" y="0"/>
                </a:lnTo>
                <a:close/>
              </a:path>
            </a:pathLst>
          </a:custGeom>
          <a:blipFill rotWithShape="1">
            <a:blip r:embed="rId4">
              <a:alphaModFix amt="14000"/>
            </a:blip>
            <a:stretch>
              <a:fillRect b="0" l="0" r="0" t="0"/>
            </a:stretch>
          </a:blipFill>
          <a:ln>
            <a:noFill/>
          </a:ln>
        </p:spPr>
      </p:sp>
      <p:grpSp>
        <p:nvGrpSpPr>
          <p:cNvPr id="311" name="Google Shape;311;p28"/>
          <p:cNvGrpSpPr/>
          <p:nvPr/>
        </p:nvGrpSpPr>
        <p:grpSpPr>
          <a:xfrm>
            <a:off x="1530765" y="1396362"/>
            <a:ext cx="6082794" cy="2278770"/>
            <a:chOff x="0" y="-38100"/>
            <a:chExt cx="3204000" cy="1200300"/>
          </a:xfrm>
        </p:grpSpPr>
        <p:sp>
          <p:nvSpPr>
            <p:cNvPr id="312" name="Google Shape;312;p28"/>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313" name="Google Shape;313;p28"/>
            <p:cNvSpPr txBox="1"/>
            <p:nvPr/>
          </p:nvSpPr>
          <p:spPr>
            <a:xfrm>
              <a:off x="0" y="-38100"/>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14" name="Google Shape;314;p28"/>
          <p:cNvSpPr txBox="1"/>
          <p:nvPr/>
        </p:nvSpPr>
        <p:spPr>
          <a:xfrm>
            <a:off x="2081175" y="2266175"/>
            <a:ext cx="5130600" cy="1477800"/>
          </a:xfrm>
          <a:prstGeom prst="rect">
            <a:avLst/>
          </a:prstGeom>
          <a:noFill/>
          <a:ln>
            <a:noFill/>
          </a:ln>
        </p:spPr>
        <p:txBody>
          <a:bodyPr anchorCtr="0" anchor="t" bIns="0" lIns="0" spcFirstLastPara="1" rIns="0" wrap="square" tIns="0">
            <a:spAutoFit/>
          </a:bodyPr>
          <a:lstStyle/>
          <a:p>
            <a:pPr indent="0" lvl="0" marL="0" rtl="0" algn="ctr">
              <a:lnSpc>
                <a:spcPct val="140001"/>
              </a:lnSpc>
              <a:spcBef>
                <a:spcPts val="0"/>
              </a:spcBef>
              <a:spcAft>
                <a:spcPts val="0"/>
              </a:spcAft>
              <a:buNone/>
            </a:pPr>
            <a:r>
              <a:rPr b="1" lang="en" sz="1200">
                <a:solidFill>
                  <a:srgbClr val="FFFFFF"/>
                </a:solidFill>
                <a:latin typeface="Georgia"/>
                <a:ea typeface="Georgia"/>
                <a:cs typeface="Georgia"/>
                <a:sym typeface="Georgia"/>
              </a:rPr>
              <a:t>How does the frequency of crimes in Los Angeles vary by victim descent, and are there</a:t>
            </a:r>
            <a:endParaRPr b="1" sz="1200">
              <a:solidFill>
                <a:srgbClr val="FFFFFF"/>
              </a:solidFill>
              <a:latin typeface="Georgia"/>
              <a:ea typeface="Georgia"/>
              <a:cs typeface="Georgia"/>
              <a:sym typeface="Georgia"/>
            </a:endParaRPr>
          </a:p>
          <a:p>
            <a:pPr indent="0" lvl="0" marL="0" rtl="0" algn="ctr">
              <a:lnSpc>
                <a:spcPct val="140001"/>
              </a:lnSpc>
              <a:spcBef>
                <a:spcPts val="0"/>
              </a:spcBef>
              <a:spcAft>
                <a:spcPts val="0"/>
              </a:spcAft>
              <a:buNone/>
            </a:pPr>
            <a:r>
              <a:rPr b="1" lang="en" sz="1200">
                <a:solidFill>
                  <a:srgbClr val="FFFFFF"/>
                </a:solidFill>
                <a:latin typeface="Georgia"/>
                <a:ea typeface="Georgia"/>
                <a:cs typeface="Georgia"/>
                <a:sym typeface="Georgia"/>
              </a:rPr>
              <a:t>significant geographic patterns (based on latitude and longitude) associated with specific victim</a:t>
            </a:r>
            <a:endParaRPr b="1" sz="1200">
              <a:solidFill>
                <a:srgbClr val="FFFFFF"/>
              </a:solidFill>
              <a:latin typeface="Georgia"/>
              <a:ea typeface="Georgia"/>
              <a:cs typeface="Georgia"/>
              <a:sym typeface="Georgia"/>
            </a:endParaRPr>
          </a:p>
          <a:p>
            <a:pPr indent="0" lvl="0" marL="0" rtl="0" algn="ctr">
              <a:lnSpc>
                <a:spcPct val="140001"/>
              </a:lnSpc>
              <a:spcBef>
                <a:spcPts val="0"/>
              </a:spcBef>
              <a:spcAft>
                <a:spcPts val="0"/>
              </a:spcAft>
              <a:buNone/>
            </a:pPr>
            <a:r>
              <a:rPr b="1" lang="en" sz="1200">
                <a:solidFill>
                  <a:srgbClr val="FFFFFF"/>
                </a:solidFill>
                <a:latin typeface="Georgia"/>
                <a:ea typeface="Georgia"/>
                <a:cs typeface="Georgia"/>
                <a:sym typeface="Georgia"/>
              </a:rPr>
              <a:t>groups?</a:t>
            </a:r>
            <a:endParaRPr b="1" sz="1200">
              <a:solidFill>
                <a:srgbClr val="FFFFFF"/>
              </a:solidFill>
              <a:latin typeface="Georgia"/>
              <a:ea typeface="Georgia"/>
              <a:cs typeface="Georgia"/>
              <a:sym typeface="Georgia"/>
            </a:endParaRPr>
          </a:p>
          <a:p>
            <a:pPr indent="0" lvl="0" marL="0" marR="0" rtl="0" algn="ctr">
              <a:lnSpc>
                <a:spcPct val="140001"/>
              </a:lnSpc>
              <a:spcBef>
                <a:spcPts val="0"/>
              </a:spcBef>
              <a:spcAft>
                <a:spcPts val="0"/>
              </a:spcAft>
              <a:buClr>
                <a:srgbClr val="000000"/>
              </a:buClr>
              <a:buSzPts val="3000"/>
              <a:buFont typeface="Arial"/>
              <a:buNone/>
            </a:pPr>
            <a:r>
              <a:t/>
            </a:r>
            <a:endParaRPr b="1" sz="1200">
              <a:solidFill>
                <a:srgbClr val="FFFFFF"/>
              </a:solidFill>
              <a:latin typeface="Open Sans ExtraBold"/>
              <a:ea typeface="Open Sans ExtraBold"/>
              <a:cs typeface="Open Sans ExtraBold"/>
              <a:sym typeface="Open Sans ExtraBold"/>
            </a:endParaRPr>
          </a:p>
        </p:txBody>
      </p:sp>
      <p:sp>
        <p:nvSpPr>
          <p:cNvPr id="315" name="Google Shape;315;p28"/>
          <p:cNvSpPr/>
          <p:nvPr/>
        </p:nvSpPr>
        <p:spPr>
          <a:xfrm>
            <a:off x="2081175" y="1721011"/>
            <a:ext cx="5003309" cy="4374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SMART QUESTION 3</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19" name="Shape 319"/>
        <p:cNvGrpSpPr/>
        <p:nvPr/>
      </p:nvGrpSpPr>
      <p:grpSpPr>
        <a:xfrm>
          <a:off x="0" y="0"/>
          <a:ext cx="0" cy="0"/>
          <a:chOff x="0" y="0"/>
          <a:chExt cx="0" cy="0"/>
        </a:xfrm>
      </p:grpSpPr>
      <p:sp>
        <p:nvSpPr>
          <p:cNvPr id="320" name="Google Shape;320;p29"/>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321" name="Google Shape;321;p29"/>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322" name="Google Shape;322;p29"/>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323" name="Google Shape;323;p29"/>
          <p:cNvGrpSpPr/>
          <p:nvPr/>
        </p:nvGrpSpPr>
        <p:grpSpPr>
          <a:xfrm>
            <a:off x="6107000" y="681949"/>
            <a:ext cx="2920880" cy="4290365"/>
            <a:chOff x="0" y="-38100"/>
            <a:chExt cx="1554321" cy="1407600"/>
          </a:xfrm>
        </p:grpSpPr>
        <p:sp>
          <p:nvSpPr>
            <p:cNvPr id="324" name="Google Shape;324;p29"/>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5" name="Google Shape;325;p29"/>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26" name="Google Shape;326;p29"/>
          <p:cNvGrpSpPr/>
          <p:nvPr/>
        </p:nvGrpSpPr>
        <p:grpSpPr>
          <a:xfrm>
            <a:off x="3112425" y="681950"/>
            <a:ext cx="2920880" cy="4290365"/>
            <a:chOff x="0" y="-38100"/>
            <a:chExt cx="1554321" cy="1407600"/>
          </a:xfrm>
        </p:grpSpPr>
        <p:sp>
          <p:nvSpPr>
            <p:cNvPr id="327" name="Google Shape;327;p29"/>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28" name="Google Shape;328;p29"/>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29" name="Google Shape;329;p29"/>
          <p:cNvGrpSpPr/>
          <p:nvPr/>
        </p:nvGrpSpPr>
        <p:grpSpPr>
          <a:xfrm>
            <a:off x="116100" y="681938"/>
            <a:ext cx="2920880" cy="4290365"/>
            <a:chOff x="0" y="-38100"/>
            <a:chExt cx="1554321" cy="1407600"/>
          </a:xfrm>
        </p:grpSpPr>
        <p:sp>
          <p:nvSpPr>
            <p:cNvPr id="330" name="Google Shape;330;p29"/>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31" name="Google Shape;331;p29"/>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32" name="Google Shape;332;p29"/>
          <p:cNvGrpSpPr/>
          <p:nvPr/>
        </p:nvGrpSpPr>
        <p:grpSpPr>
          <a:xfrm>
            <a:off x="-1061943" y="-1173261"/>
            <a:ext cx="2346554" cy="2346554"/>
            <a:chOff x="0" y="0"/>
            <a:chExt cx="812800" cy="812800"/>
          </a:xfrm>
        </p:grpSpPr>
        <p:sp>
          <p:nvSpPr>
            <p:cNvPr id="333" name="Google Shape;333;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34" name="Google Shape;334;p2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35" name="Google Shape;335;p29"/>
          <p:cNvGrpSpPr/>
          <p:nvPr/>
        </p:nvGrpSpPr>
        <p:grpSpPr>
          <a:xfrm>
            <a:off x="7786859" y="3970239"/>
            <a:ext cx="2346554" cy="2346554"/>
            <a:chOff x="0" y="0"/>
            <a:chExt cx="812800" cy="812800"/>
          </a:xfrm>
        </p:grpSpPr>
        <p:sp>
          <p:nvSpPr>
            <p:cNvPr id="336" name="Google Shape;336;p2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37" name="Google Shape;337;p2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38" name="Google Shape;338;p29"/>
          <p:cNvSpPr txBox="1"/>
          <p:nvPr/>
        </p:nvSpPr>
        <p:spPr>
          <a:xfrm>
            <a:off x="192299" y="147975"/>
            <a:ext cx="8702400" cy="3693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400">
                <a:solidFill>
                  <a:srgbClr val="FDFDFD"/>
                </a:solidFill>
                <a:latin typeface="Georgia"/>
                <a:ea typeface="Georgia"/>
                <a:cs typeface="Georgia"/>
                <a:sym typeface="Georgia"/>
              </a:rPr>
              <a:t>Total Crimes Distribution based on Victim Descent</a:t>
            </a:r>
            <a:endParaRPr i="0" sz="2400" u="none" cap="none" strike="noStrike">
              <a:solidFill>
                <a:srgbClr val="000000"/>
              </a:solidFill>
              <a:latin typeface="Georgia"/>
              <a:ea typeface="Georgia"/>
              <a:cs typeface="Georgia"/>
              <a:sym typeface="Georgia"/>
            </a:endParaRPr>
          </a:p>
        </p:txBody>
      </p:sp>
      <p:sp>
        <p:nvSpPr>
          <p:cNvPr id="339" name="Google Shape;339;p29"/>
          <p:cNvSpPr txBox="1"/>
          <p:nvPr/>
        </p:nvSpPr>
        <p:spPr>
          <a:xfrm>
            <a:off x="3247481" y="3274224"/>
            <a:ext cx="2649000" cy="1502400"/>
          </a:xfrm>
          <a:prstGeom prst="rect">
            <a:avLst/>
          </a:prstGeom>
          <a:noFill/>
          <a:ln>
            <a:noFill/>
          </a:ln>
        </p:spPr>
        <p:txBody>
          <a:bodyPr anchorCtr="0" anchor="t" bIns="0" lIns="0" spcFirstLastPara="1" rIns="0" wrap="square" tIns="0">
            <a:spAutoFit/>
          </a:bodyPr>
          <a:lstStyle/>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Overall Trend: The crime frequency trends for various victim descent groups from 2020 to 2024. Descent group "G" consistently has the highest</a:t>
            </a:r>
            <a:r>
              <a:rPr lang="en" sz="800">
                <a:solidFill>
                  <a:srgbClr val="051D40"/>
                </a:solidFill>
                <a:latin typeface="Georgia"/>
                <a:ea typeface="Georgia"/>
                <a:cs typeface="Georgia"/>
                <a:sym typeface="Georgia"/>
              </a:rPr>
              <a:t> crime frequency.</a:t>
            </a:r>
            <a:endParaRPr sz="800">
              <a:solidFill>
                <a:srgbClr val="051D40"/>
              </a:solidFill>
              <a:latin typeface="Georgia"/>
              <a:ea typeface="Georgia"/>
              <a:cs typeface="Georgia"/>
              <a:sym typeface="Georgia"/>
            </a:endParaRPr>
          </a:p>
          <a:p>
            <a:pPr indent="0" lvl="0" marL="22860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Steady vs. Fluctuating Trends: While groups like "G" and "W" exhibit some fluctuation, other groups, such as "C" and "I", remain relatively stable but at much lower frequencies. </a:t>
            </a:r>
            <a:endParaRPr sz="800">
              <a:solidFill>
                <a:srgbClr val="051D40"/>
              </a:solidFill>
              <a:latin typeface="Georgia"/>
              <a:ea typeface="Georgia"/>
              <a:cs typeface="Georgia"/>
              <a:sym typeface="Georgia"/>
            </a:endParaRPr>
          </a:p>
        </p:txBody>
      </p:sp>
      <p:sp>
        <p:nvSpPr>
          <p:cNvPr id="340" name="Google Shape;340;p29"/>
          <p:cNvSpPr txBox="1"/>
          <p:nvPr/>
        </p:nvSpPr>
        <p:spPr>
          <a:xfrm>
            <a:off x="218375" y="2941713"/>
            <a:ext cx="2779800" cy="1692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1100"/>
              <a:buFont typeface="Arial"/>
              <a:buNone/>
            </a:pPr>
            <a:r>
              <a:rPr b="1" lang="en" sz="1100">
                <a:solidFill>
                  <a:srgbClr val="051D40"/>
                </a:solidFill>
                <a:latin typeface="Georgia"/>
                <a:ea typeface="Georgia"/>
                <a:cs typeface="Georgia"/>
                <a:sym typeface="Georgia"/>
              </a:rPr>
              <a:t>Bar Plot</a:t>
            </a:r>
            <a:r>
              <a:rPr b="1" lang="en" sz="1100">
                <a:solidFill>
                  <a:srgbClr val="051D40"/>
                </a:solidFill>
                <a:latin typeface="Georgia"/>
                <a:ea typeface="Georgia"/>
                <a:cs typeface="Georgia"/>
                <a:sym typeface="Georgia"/>
              </a:rPr>
              <a:t> Representation</a:t>
            </a:r>
            <a:endParaRPr b="1" i="0" sz="1100" u="none" cap="none" strike="noStrike">
              <a:solidFill>
                <a:srgbClr val="051D40"/>
              </a:solidFill>
              <a:latin typeface="Georgia"/>
              <a:ea typeface="Georgia"/>
              <a:cs typeface="Georgia"/>
              <a:sym typeface="Georgia"/>
            </a:endParaRPr>
          </a:p>
        </p:txBody>
      </p:sp>
      <p:sp>
        <p:nvSpPr>
          <p:cNvPr id="341" name="Google Shape;341;p29"/>
          <p:cNvSpPr txBox="1"/>
          <p:nvPr/>
        </p:nvSpPr>
        <p:spPr>
          <a:xfrm>
            <a:off x="3904600" y="2947160"/>
            <a:ext cx="1438800" cy="169200"/>
          </a:xfrm>
          <a:prstGeom prst="rect">
            <a:avLst/>
          </a:prstGeom>
          <a:noFill/>
          <a:ln>
            <a:noFill/>
          </a:ln>
        </p:spPr>
        <p:txBody>
          <a:bodyPr anchorCtr="0" anchor="t" bIns="0" lIns="0" spcFirstLastPara="1" rIns="0" wrap="square" tIns="0">
            <a:spAutoFit/>
          </a:bodyPr>
          <a:lstStyle/>
          <a:p>
            <a:pPr indent="0" lvl="0" marL="0" rtl="0" algn="ctr">
              <a:lnSpc>
                <a:spcPct val="139982"/>
              </a:lnSpc>
              <a:spcBef>
                <a:spcPts val="0"/>
              </a:spcBef>
              <a:spcAft>
                <a:spcPts val="0"/>
              </a:spcAft>
              <a:buNone/>
            </a:pPr>
            <a:r>
              <a:rPr b="1" lang="en" sz="1100">
                <a:solidFill>
                  <a:srgbClr val="051D40"/>
                </a:solidFill>
                <a:latin typeface="Georgia"/>
                <a:ea typeface="Georgia"/>
                <a:cs typeface="Georgia"/>
                <a:sym typeface="Georgia"/>
              </a:rPr>
              <a:t>Line Plot Analysis</a:t>
            </a:r>
            <a:endParaRPr b="1" sz="1100">
              <a:solidFill>
                <a:srgbClr val="051D40"/>
              </a:solidFill>
              <a:latin typeface="Georgia"/>
              <a:ea typeface="Georgia"/>
              <a:cs typeface="Georgia"/>
              <a:sym typeface="Georgia"/>
            </a:endParaRPr>
          </a:p>
        </p:txBody>
      </p:sp>
      <p:sp>
        <p:nvSpPr>
          <p:cNvPr id="342" name="Google Shape;342;p29"/>
          <p:cNvSpPr txBox="1"/>
          <p:nvPr/>
        </p:nvSpPr>
        <p:spPr>
          <a:xfrm>
            <a:off x="6249813" y="2941735"/>
            <a:ext cx="2709000" cy="169200"/>
          </a:xfrm>
          <a:prstGeom prst="rect">
            <a:avLst/>
          </a:prstGeom>
          <a:noFill/>
          <a:ln>
            <a:noFill/>
          </a:ln>
        </p:spPr>
        <p:txBody>
          <a:bodyPr anchorCtr="0" anchor="t" bIns="0" lIns="0" spcFirstLastPara="1" rIns="0" wrap="square" tIns="0">
            <a:spAutoFit/>
          </a:bodyPr>
          <a:lstStyle/>
          <a:p>
            <a:pPr indent="0" lvl="0" marL="0" rtl="0" algn="ctr">
              <a:lnSpc>
                <a:spcPct val="139982"/>
              </a:lnSpc>
              <a:spcBef>
                <a:spcPts val="0"/>
              </a:spcBef>
              <a:spcAft>
                <a:spcPts val="0"/>
              </a:spcAft>
              <a:buNone/>
            </a:pPr>
            <a:r>
              <a:rPr b="1" lang="en" sz="1100">
                <a:solidFill>
                  <a:srgbClr val="051D40"/>
                </a:solidFill>
                <a:latin typeface="Georgia"/>
                <a:ea typeface="Georgia"/>
                <a:cs typeface="Georgia"/>
                <a:sym typeface="Georgia"/>
              </a:rPr>
              <a:t>Pie Chart Overview</a:t>
            </a:r>
            <a:endParaRPr b="1" sz="1100">
              <a:solidFill>
                <a:srgbClr val="051D40"/>
              </a:solidFill>
              <a:latin typeface="Georgia"/>
              <a:ea typeface="Georgia"/>
              <a:cs typeface="Georgia"/>
              <a:sym typeface="Georgia"/>
            </a:endParaRPr>
          </a:p>
        </p:txBody>
      </p:sp>
      <p:sp>
        <p:nvSpPr>
          <p:cNvPr id="343" name="Google Shape;343;p29"/>
          <p:cNvSpPr txBox="1"/>
          <p:nvPr/>
        </p:nvSpPr>
        <p:spPr>
          <a:xfrm>
            <a:off x="252030" y="3274236"/>
            <a:ext cx="2649000" cy="1502400"/>
          </a:xfrm>
          <a:prstGeom prst="rect">
            <a:avLst/>
          </a:prstGeom>
          <a:noFill/>
          <a:ln>
            <a:noFill/>
          </a:ln>
        </p:spPr>
        <p:txBody>
          <a:bodyPr anchorCtr="0" anchor="t" bIns="0" lIns="0" spcFirstLastPara="1" rIns="0" wrap="square" tIns="0">
            <a:spAutoFit/>
          </a:bodyPr>
          <a:lstStyle/>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Highest Crime Frequency: Victim descent groups "G" and "W" reflect the highest crime frequencies, with "G" reaching nearly 300,000 incidents and "W" exceeding 200,000.</a:t>
            </a:r>
            <a:endParaRPr sz="800">
              <a:solidFill>
                <a:srgbClr val="051D40"/>
              </a:solidFill>
              <a:latin typeface="Georgia"/>
              <a:ea typeface="Georgia"/>
              <a:cs typeface="Georgia"/>
              <a:sym typeface="Georgia"/>
            </a:endParaRPr>
          </a:p>
          <a:p>
            <a:pPr indent="0" lvl="0" marL="22860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Smaller Group Representation: Certain groups like "C", "K", "O" display much lower frequencies, indicating smaller reported incidents of crime.</a:t>
            </a:r>
            <a:endParaRPr sz="800">
              <a:solidFill>
                <a:srgbClr val="051D40"/>
              </a:solidFill>
              <a:latin typeface="Georgia"/>
              <a:ea typeface="Georgia"/>
              <a:cs typeface="Georgia"/>
              <a:sym typeface="Georgia"/>
            </a:endParaRPr>
          </a:p>
          <a:p>
            <a:pPr indent="0" lvl="0" marL="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p:txBody>
      </p:sp>
      <p:pic>
        <p:nvPicPr>
          <p:cNvPr id="344" name="Google Shape;344;p29"/>
          <p:cNvPicPr preferRelativeResize="0"/>
          <p:nvPr/>
        </p:nvPicPr>
        <p:blipFill>
          <a:blip r:embed="rId4">
            <a:alphaModFix/>
          </a:blip>
          <a:stretch>
            <a:fillRect/>
          </a:stretch>
        </p:blipFill>
        <p:spPr>
          <a:xfrm>
            <a:off x="6212950" y="869649"/>
            <a:ext cx="2708951" cy="1876050"/>
          </a:xfrm>
          <a:prstGeom prst="rect">
            <a:avLst/>
          </a:prstGeom>
          <a:noFill/>
          <a:ln>
            <a:noFill/>
          </a:ln>
        </p:spPr>
      </p:pic>
      <p:pic>
        <p:nvPicPr>
          <p:cNvPr id="345" name="Google Shape;345;p29"/>
          <p:cNvPicPr preferRelativeResize="0"/>
          <p:nvPr/>
        </p:nvPicPr>
        <p:blipFill>
          <a:blip r:embed="rId5">
            <a:alphaModFix/>
          </a:blip>
          <a:stretch>
            <a:fillRect/>
          </a:stretch>
        </p:blipFill>
        <p:spPr>
          <a:xfrm>
            <a:off x="192300" y="890600"/>
            <a:ext cx="2709000" cy="1965101"/>
          </a:xfrm>
          <a:prstGeom prst="rect">
            <a:avLst/>
          </a:prstGeom>
          <a:noFill/>
          <a:ln>
            <a:noFill/>
          </a:ln>
        </p:spPr>
      </p:pic>
      <p:pic>
        <p:nvPicPr>
          <p:cNvPr id="346" name="Google Shape;346;p29"/>
          <p:cNvPicPr preferRelativeResize="0"/>
          <p:nvPr/>
        </p:nvPicPr>
        <p:blipFill>
          <a:blip r:embed="rId6">
            <a:alphaModFix/>
          </a:blip>
          <a:stretch>
            <a:fillRect/>
          </a:stretch>
        </p:blipFill>
        <p:spPr>
          <a:xfrm>
            <a:off x="3182087" y="851975"/>
            <a:ext cx="2779800" cy="1914675"/>
          </a:xfrm>
          <a:prstGeom prst="rect">
            <a:avLst/>
          </a:prstGeom>
          <a:noFill/>
          <a:ln>
            <a:noFill/>
          </a:ln>
        </p:spPr>
      </p:pic>
      <p:sp>
        <p:nvSpPr>
          <p:cNvPr id="347" name="Google Shape;347;p29"/>
          <p:cNvSpPr txBox="1"/>
          <p:nvPr/>
        </p:nvSpPr>
        <p:spPr>
          <a:xfrm>
            <a:off x="6244730" y="3274224"/>
            <a:ext cx="2649000" cy="1329900"/>
          </a:xfrm>
          <a:prstGeom prst="rect">
            <a:avLst/>
          </a:prstGeom>
          <a:noFill/>
          <a:ln>
            <a:noFill/>
          </a:ln>
        </p:spPr>
        <p:txBody>
          <a:bodyPr anchorCtr="0" anchor="t" bIns="0" lIns="0" spcFirstLastPara="1" rIns="0" wrap="square" tIns="0">
            <a:spAutoFit/>
          </a:bodyPr>
          <a:lstStyle/>
          <a:p>
            <a:pPr indent="0" lvl="0" marL="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Largest Victim Groups : Certain descent categories which include B,G,O have a higher proportion of crime victims.</a:t>
            </a:r>
            <a:endParaRPr sz="800">
              <a:solidFill>
                <a:srgbClr val="051D40"/>
              </a:solidFill>
              <a:latin typeface="Georgia"/>
              <a:ea typeface="Georgia"/>
              <a:cs typeface="Georgia"/>
              <a:sym typeface="Georgia"/>
            </a:endParaRPr>
          </a:p>
          <a:p>
            <a:pPr indent="0" lvl="0" marL="22860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Smaller Victim Groups: Categories such as X, Y, Z show lower victim percentages, suggesting these groups experience fewer recorded crimes. </a:t>
            </a:r>
            <a:endParaRPr sz="800">
              <a:solidFill>
                <a:srgbClr val="051D4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51" name="Shape 351"/>
        <p:cNvGrpSpPr/>
        <p:nvPr/>
      </p:nvGrpSpPr>
      <p:grpSpPr>
        <a:xfrm>
          <a:off x="0" y="0"/>
          <a:ext cx="0" cy="0"/>
          <a:chOff x="0" y="0"/>
          <a:chExt cx="0" cy="0"/>
        </a:xfrm>
      </p:grpSpPr>
      <p:sp>
        <p:nvSpPr>
          <p:cNvPr id="352" name="Google Shape;352;p30"/>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353" name="Google Shape;353;p30"/>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354" name="Google Shape;354;p30"/>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355" name="Google Shape;355;p30"/>
          <p:cNvGrpSpPr/>
          <p:nvPr/>
        </p:nvGrpSpPr>
        <p:grpSpPr>
          <a:xfrm>
            <a:off x="6107000" y="681949"/>
            <a:ext cx="2920880" cy="4290365"/>
            <a:chOff x="0" y="-38100"/>
            <a:chExt cx="1554321" cy="1407600"/>
          </a:xfrm>
        </p:grpSpPr>
        <p:sp>
          <p:nvSpPr>
            <p:cNvPr id="356" name="Google Shape;356;p30"/>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57" name="Google Shape;357;p30"/>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58" name="Google Shape;358;p30"/>
          <p:cNvGrpSpPr/>
          <p:nvPr/>
        </p:nvGrpSpPr>
        <p:grpSpPr>
          <a:xfrm>
            <a:off x="3112425" y="681950"/>
            <a:ext cx="2920880" cy="4290365"/>
            <a:chOff x="0" y="-38100"/>
            <a:chExt cx="1554321" cy="1407600"/>
          </a:xfrm>
        </p:grpSpPr>
        <p:sp>
          <p:nvSpPr>
            <p:cNvPr id="359" name="Google Shape;359;p30"/>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0" name="Google Shape;360;p30"/>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61" name="Google Shape;361;p30"/>
          <p:cNvGrpSpPr/>
          <p:nvPr/>
        </p:nvGrpSpPr>
        <p:grpSpPr>
          <a:xfrm>
            <a:off x="116100" y="681938"/>
            <a:ext cx="2920880" cy="4290365"/>
            <a:chOff x="0" y="-38100"/>
            <a:chExt cx="1554321" cy="1407600"/>
          </a:xfrm>
        </p:grpSpPr>
        <p:sp>
          <p:nvSpPr>
            <p:cNvPr id="362" name="Google Shape;362;p30"/>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3" name="Google Shape;363;p30"/>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64" name="Google Shape;364;p30"/>
          <p:cNvGrpSpPr/>
          <p:nvPr/>
        </p:nvGrpSpPr>
        <p:grpSpPr>
          <a:xfrm>
            <a:off x="-1061943" y="-1173261"/>
            <a:ext cx="2346554" cy="2346554"/>
            <a:chOff x="0" y="0"/>
            <a:chExt cx="812800" cy="812800"/>
          </a:xfrm>
        </p:grpSpPr>
        <p:sp>
          <p:nvSpPr>
            <p:cNvPr id="365" name="Google Shape;36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6" name="Google Shape;366;p3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67" name="Google Shape;367;p30"/>
          <p:cNvGrpSpPr/>
          <p:nvPr/>
        </p:nvGrpSpPr>
        <p:grpSpPr>
          <a:xfrm>
            <a:off x="7786859" y="3970239"/>
            <a:ext cx="2346554" cy="2346554"/>
            <a:chOff x="0" y="0"/>
            <a:chExt cx="812800" cy="812800"/>
          </a:xfrm>
        </p:grpSpPr>
        <p:sp>
          <p:nvSpPr>
            <p:cNvPr id="368" name="Google Shape;36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69" name="Google Shape;369;p3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70" name="Google Shape;370;p30"/>
          <p:cNvSpPr txBox="1"/>
          <p:nvPr/>
        </p:nvSpPr>
        <p:spPr>
          <a:xfrm>
            <a:off x="192299" y="147975"/>
            <a:ext cx="8702400" cy="3693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400">
                <a:solidFill>
                  <a:srgbClr val="FDFDFD"/>
                </a:solidFill>
                <a:latin typeface="Georgia"/>
                <a:ea typeface="Georgia"/>
                <a:cs typeface="Georgia"/>
                <a:sym typeface="Georgia"/>
              </a:rPr>
              <a:t>Crime </a:t>
            </a:r>
            <a:r>
              <a:rPr b="1" lang="en" sz="2400">
                <a:solidFill>
                  <a:srgbClr val="FDFDFD"/>
                </a:solidFill>
                <a:latin typeface="Georgia"/>
                <a:ea typeface="Georgia"/>
                <a:cs typeface="Georgia"/>
                <a:sym typeface="Georgia"/>
              </a:rPr>
              <a:t>activities</a:t>
            </a:r>
            <a:r>
              <a:rPr b="1" lang="en" sz="2400">
                <a:solidFill>
                  <a:srgbClr val="FDFDFD"/>
                </a:solidFill>
                <a:latin typeface="Georgia"/>
                <a:ea typeface="Georgia"/>
                <a:cs typeface="Georgia"/>
                <a:sym typeface="Georgia"/>
              </a:rPr>
              <a:t> with regards to Geopatterns</a:t>
            </a:r>
            <a:endParaRPr i="0" sz="2400" u="none" cap="none" strike="noStrike">
              <a:solidFill>
                <a:srgbClr val="000000"/>
              </a:solidFill>
              <a:latin typeface="Georgia"/>
              <a:ea typeface="Georgia"/>
              <a:cs typeface="Georgia"/>
              <a:sym typeface="Georgia"/>
            </a:endParaRPr>
          </a:p>
        </p:txBody>
      </p:sp>
      <p:sp>
        <p:nvSpPr>
          <p:cNvPr id="371" name="Google Shape;371;p30"/>
          <p:cNvSpPr txBox="1"/>
          <p:nvPr/>
        </p:nvSpPr>
        <p:spPr>
          <a:xfrm>
            <a:off x="3248368" y="3157549"/>
            <a:ext cx="2649000" cy="985200"/>
          </a:xfrm>
          <a:prstGeom prst="rect">
            <a:avLst/>
          </a:prstGeom>
          <a:noFill/>
          <a:ln>
            <a:noFill/>
          </a:ln>
        </p:spPr>
        <p:txBody>
          <a:bodyPr anchorCtr="0" anchor="t" bIns="0" lIns="0" spcFirstLastPara="1" rIns="0" wrap="square" tIns="0">
            <a:spAutoFit/>
          </a:bodyPr>
          <a:lstStyle/>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Most victim descents show minimal variation or activity across the latitude range (0-30), with generally low or flat density.</a:t>
            </a:r>
            <a:endParaRPr sz="800">
              <a:solidFill>
                <a:srgbClr val="051D40"/>
              </a:solidFill>
              <a:latin typeface="Georgia"/>
              <a:ea typeface="Georgia"/>
              <a:cs typeface="Georgia"/>
              <a:sym typeface="Georgia"/>
            </a:endParaRPr>
          </a:p>
          <a:p>
            <a:pPr indent="0" lvl="0" marL="22860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A few categories, like "P" and "C," have small but density spikes..</a:t>
            </a:r>
            <a:endParaRPr sz="800">
              <a:solidFill>
                <a:srgbClr val="051D40"/>
              </a:solidFill>
              <a:latin typeface="Georgia"/>
              <a:ea typeface="Georgia"/>
              <a:cs typeface="Georgia"/>
              <a:sym typeface="Georgia"/>
            </a:endParaRPr>
          </a:p>
        </p:txBody>
      </p:sp>
      <p:sp>
        <p:nvSpPr>
          <p:cNvPr id="372" name="Google Shape;372;p30"/>
          <p:cNvSpPr txBox="1"/>
          <p:nvPr/>
        </p:nvSpPr>
        <p:spPr>
          <a:xfrm>
            <a:off x="6254575" y="3024687"/>
            <a:ext cx="2649000" cy="1674900"/>
          </a:xfrm>
          <a:prstGeom prst="rect">
            <a:avLst/>
          </a:prstGeom>
          <a:noFill/>
          <a:ln>
            <a:noFill/>
          </a:ln>
        </p:spPr>
        <p:txBody>
          <a:bodyPr anchorCtr="0" anchor="t" bIns="0" lIns="0" spcFirstLastPara="1" rIns="0" wrap="square" tIns="0">
            <a:spAutoFit/>
          </a:bodyPr>
          <a:lstStyle/>
          <a:p>
            <a:pPr indent="0" lvl="0" marL="0" rtl="0" algn="l">
              <a:lnSpc>
                <a:spcPct val="140013"/>
              </a:lnSpc>
              <a:spcBef>
                <a:spcPts val="0"/>
              </a:spcBef>
              <a:spcAft>
                <a:spcPts val="0"/>
              </a:spcAft>
              <a:buNone/>
            </a:pPr>
            <a:r>
              <a:t/>
            </a:r>
            <a:endParaRPr sz="800">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Poppins"/>
              <a:buChar char="●"/>
            </a:pPr>
            <a:r>
              <a:rPr b="1" lang="en" sz="800">
                <a:latin typeface="Georgia"/>
                <a:ea typeface="Georgia"/>
                <a:cs typeface="Georgia"/>
                <a:sym typeface="Georgia"/>
              </a:rPr>
              <a:t>Notable Trends</a:t>
            </a:r>
            <a:r>
              <a:rPr lang="en" sz="800">
                <a:latin typeface="Georgia"/>
                <a:ea typeface="Georgia"/>
                <a:cs typeface="Georgia"/>
                <a:sym typeface="Georgia"/>
              </a:rPr>
              <a:t>: Certain descent categories, like </a:t>
            </a:r>
            <a:r>
              <a:rPr b="1" lang="en" sz="800">
                <a:latin typeface="Georgia"/>
                <a:ea typeface="Georgia"/>
                <a:cs typeface="Georgia"/>
                <a:sym typeface="Georgia"/>
              </a:rPr>
              <a:t>G</a:t>
            </a:r>
            <a:r>
              <a:rPr lang="en" sz="800">
                <a:latin typeface="Georgia"/>
                <a:ea typeface="Georgia"/>
                <a:cs typeface="Georgia"/>
                <a:sym typeface="Georgia"/>
              </a:rPr>
              <a:t> and </a:t>
            </a:r>
            <a:r>
              <a:rPr b="1" lang="en" sz="800">
                <a:latin typeface="Georgia"/>
                <a:ea typeface="Georgia"/>
                <a:cs typeface="Georgia"/>
                <a:sym typeface="Georgia"/>
              </a:rPr>
              <a:t>H</a:t>
            </a:r>
            <a:r>
              <a:rPr lang="en" sz="800">
                <a:latin typeface="Georgia"/>
                <a:ea typeface="Georgia"/>
                <a:cs typeface="Georgia"/>
                <a:sym typeface="Georgia"/>
              </a:rPr>
              <a:t>, experience significantly higher crime frequencies during  </a:t>
            </a:r>
            <a:r>
              <a:rPr b="1" lang="en" sz="800">
                <a:latin typeface="Georgia"/>
                <a:ea typeface="Georgia"/>
                <a:cs typeface="Georgia"/>
                <a:sym typeface="Georgia"/>
              </a:rPr>
              <a:t>Evening</a:t>
            </a:r>
            <a:r>
              <a:rPr lang="en" sz="800">
                <a:latin typeface="Georgia"/>
                <a:ea typeface="Georgia"/>
                <a:cs typeface="Georgia"/>
                <a:sym typeface="Georgia"/>
              </a:rPr>
              <a:t> hours.</a:t>
            </a:r>
            <a:endParaRPr sz="800">
              <a:latin typeface="Georgia"/>
              <a:ea typeface="Georgia"/>
              <a:cs typeface="Georgia"/>
              <a:sym typeface="Georgia"/>
            </a:endParaRPr>
          </a:p>
          <a:p>
            <a:pPr indent="0" lvl="0" marL="228600" rtl="0" algn="l">
              <a:lnSpc>
                <a:spcPct val="140013"/>
              </a:lnSpc>
              <a:spcBef>
                <a:spcPts val="0"/>
              </a:spcBef>
              <a:spcAft>
                <a:spcPts val="0"/>
              </a:spcAft>
              <a:buNone/>
            </a:pPr>
            <a:r>
              <a:t/>
            </a:r>
            <a:endParaRPr sz="800">
              <a:latin typeface="Georgia"/>
              <a:ea typeface="Georgia"/>
              <a:cs typeface="Georgia"/>
              <a:sym typeface="Georgia"/>
            </a:endParaRPr>
          </a:p>
          <a:p>
            <a:pPr indent="-165100" lvl="0" marL="228600" marR="0" rtl="0" algn="l">
              <a:lnSpc>
                <a:spcPct val="140013"/>
              </a:lnSpc>
              <a:spcBef>
                <a:spcPts val="0"/>
              </a:spcBef>
              <a:spcAft>
                <a:spcPts val="0"/>
              </a:spcAft>
              <a:buSzPts val="800"/>
              <a:buFont typeface="Poppins"/>
              <a:buChar char="●"/>
            </a:pPr>
            <a:r>
              <a:rPr b="1" lang="en" sz="800">
                <a:latin typeface="Georgia"/>
                <a:ea typeface="Georgia"/>
                <a:cs typeface="Georgia"/>
                <a:sym typeface="Georgia"/>
              </a:rPr>
              <a:t>Consistent Crime Levels Across Groups</a:t>
            </a:r>
            <a:r>
              <a:rPr lang="en" sz="800">
                <a:latin typeface="Georgia"/>
                <a:ea typeface="Georgia"/>
                <a:cs typeface="Georgia"/>
                <a:sym typeface="Georgia"/>
              </a:rPr>
              <a:t>: Most descent categories </a:t>
            </a:r>
            <a:r>
              <a:rPr lang="en" sz="800">
                <a:latin typeface="Georgia"/>
                <a:ea typeface="Georgia"/>
                <a:cs typeface="Georgia"/>
                <a:sym typeface="Georgia"/>
              </a:rPr>
              <a:t>experienced </a:t>
            </a:r>
            <a:r>
              <a:rPr lang="en" sz="800">
                <a:latin typeface="Georgia"/>
                <a:ea typeface="Georgia"/>
                <a:cs typeface="Georgia"/>
                <a:sym typeface="Georgia"/>
              </a:rPr>
              <a:t>consistent level of crime frequency throughout the day, considering fews exceptions that show peak times, especially in the evening. </a:t>
            </a:r>
            <a:endParaRPr sz="800">
              <a:latin typeface="Georgia"/>
              <a:ea typeface="Georgia"/>
              <a:cs typeface="Georgia"/>
              <a:sym typeface="Georgia"/>
            </a:endParaRPr>
          </a:p>
        </p:txBody>
      </p:sp>
      <p:sp>
        <p:nvSpPr>
          <p:cNvPr id="373" name="Google Shape;373;p30"/>
          <p:cNvSpPr txBox="1"/>
          <p:nvPr/>
        </p:nvSpPr>
        <p:spPr>
          <a:xfrm>
            <a:off x="214375" y="2841463"/>
            <a:ext cx="2779800" cy="169200"/>
          </a:xfrm>
          <a:prstGeom prst="rect">
            <a:avLst/>
          </a:prstGeom>
          <a:noFill/>
          <a:ln>
            <a:noFill/>
          </a:ln>
        </p:spPr>
        <p:txBody>
          <a:bodyPr anchorCtr="0" anchor="t" bIns="0" lIns="0" spcFirstLastPara="1" rIns="0" wrap="square" tIns="0">
            <a:spAutoFit/>
          </a:bodyPr>
          <a:lstStyle/>
          <a:p>
            <a:pPr indent="0" lvl="0" marL="0" marR="0" rtl="0" algn="ctr">
              <a:lnSpc>
                <a:spcPct val="139982"/>
              </a:lnSpc>
              <a:spcBef>
                <a:spcPts val="0"/>
              </a:spcBef>
              <a:spcAft>
                <a:spcPts val="0"/>
              </a:spcAft>
              <a:buClr>
                <a:srgbClr val="000000"/>
              </a:buClr>
              <a:buSzPts val="1100"/>
              <a:buFont typeface="Arial"/>
              <a:buNone/>
            </a:pPr>
            <a:r>
              <a:rPr b="1" lang="en" sz="1100">
                <a:solidFill>
                  <a:srgbClr val="051D40"/>
                </a:solidFill>
                <a:latin typeface="Georgia"/>
                <a:ea typeface="Georgia"/>
                <a:cs typeface="Georgia"/>
                <a:sym typeface="Georgia"/>
              </a:rPr>
              <a:t>Multiple Density Plot for Longitude</a:t>
            </a:r>
            <a:endParaRPr b="1" i="0" sz="1100" u="none" cap="none" strike="noStrike">
              <a:solidFill>
                <a:srgbClr val="051D40"/>
              </a:solidFill>
              <a:latin typeface="Georgia"/>
              <a:ea typeface="Georgia"/>
              <a:cs typeface="Georgia"/>
              <a:sym typeface="Georgia"/>
            </a:endParaRPr>
          </a:p>
        </p:txBody>
      </p:sp>
      <p:sp>
        <p:nvSpPr>
          <p:cNvPr id="374" name="Google Shape;374;p30"/>
          <p:cNvSpPr txBox="1"/>
          <p:nvPr/>
        </p:nvSpPr>
        <p:spPr>
          <a:xfrm>
            <a:off x="3217475" y="2841475"/>
            <a:ext cx="2709000" cy="169200"/>
          </a:xfrm>
          <a:prstGeom prst="rect">
            <a:avLst/>
          </a:prstGeom>
          <a:noFill/>
          <a:ln>
            <a:noFill/>
          </a:ln>
        </p:spPr>
        <p:txBody>
          <a:bodyPr anchorCtr="0" anchor="t" bIns="0" lIns="0" spcFirstLastPara="1" rIns="0" wrap="square" tIns="0">
            <a:spAutoFit/>
          </a:bodyPr>
          <a:lstStyle/>
          <a:p>
            <a:pPr indent="0" lvl="0" marL="0" rtl="0" algn="ctr">
              <a:lnSpc>
                <a:spcPct val="139982"/>
              </a:lnSpc>
              <a:spcBef>
                <a:spcPts val="0"/>
              </a:spcBef>
              <a:spcAft>
                <a:spcPts val="0"/>
              </a:spcAft>
              <a:buNone/>
            </a:pPr>
            <a:r>
              <a:rPr b="1" lang="en" sz="1100">
                <a:solidFill>
                  <a:srgbClr val="051D40"/>
                </a:solidFill>
                <a:latin typeface="Georgia"/>
                <a:ea typeface="Georgia"/>
                <a:cs typeface="Georgia"/>
                <a:sym typeface="Georgia"/>
              </a:rPr>
              <a:t>Multiple Density Plot for Latitude</a:t>
            </a:r>
            <a:endParaRPr b="1" sz="1100">
              <a:solidFill>
                <a:srgbClr val="051D40"/>
              </a:solidFill>
              <a:latin typeface="Georgia"/>
              <a:ea typeface="Georgia"/>
              <a:cs typeface="Georgia"/>
              <a:sym typeface="Georgia"/>
            </a:endParaRPr>
          </a:p>
        </p:txBody>
      </p:sp>
      <p:sp>
        <p:nvSpPr>
          <p:cNvPr id="375" name="Google Shape;375;p30"/>
          <p:cNvSpPr txBox="1"/>
          <p:nvPr/>
        </p:nvSpPr>
        <p:spPr>
          <a:xfrm>
            <a:off x="6275413" y="2844623"/>
            <a:ext cx="2709000" cy="169200"/>
          </a:xfrm>
          <a:prstGeom prst="rect">
            <a:avLst/>
          </a:prstGeom>
          <a:noFill/>
          <a:ln>
            <a:noFill/>
          </a:ln>
        </p:spPr>
        <p:txBody>
          <a:bodyPr anchorCtr="0" anchor="t" bIns="0" lIns="0" spcFirstLastPara="1" rIns="0" wrap="square" tIns="0">
            <a:spAutoFit/>
          </a:bodyPr>
          <a:lstStyle/>
          <a:p>
            <a:pPr indent="0" lvl="0" marL="0" rtl="0" algn="ctr">
              <a:lnSpc>
                <a:spcPct val="139982"/>
              </a:lnSpc>
              <a:spcBef>
                <a:spcPts val="0"/>
              </a:spcBef>
              <a:spcAft>
                <a:spcPts val="0"/>
              </a:spcAft>
              <a:buNone/>
            </a:pPr>
            <a:r>
              <a:rPr b="1" lang="en" sz="1100">
                <a:solidFill>
                  <a:srgbClr val="051D40"/>
                </a:solidFill>
                <a:latin typeface="Georgia"/>
                <a:ea typeface="Georgia"/>
                <a:cs typeface="Georgia"/>
                <a:sym typeface="Georgia"/>
              </a:rPr>
              <a:t>Heat Map Quadrants</a:t>
            </a:r>
            <a:endParaRPr b="1" sz="1100">
              <a:solidFill>
                <a:srgbClr val="051D40"/>
              </a:solidFill>
              <a:latin typeface="Georgia"/>
              <a:ea typeface="Georgia"/>
              <a:cs typeface="Georgia"/>
              <a:sym typeface="Georgia"/>
            </a:endParaRPr>
          </a:p>
        </p:txBody>
      </p:sp>
      <p:sp>
        <p:nvSpPr>
          <p:cNvPr id="376" name="Google Shape;376;p30"/>
          <p:cNvSpPr txBox="1"/>
          <p:nvPr/>
        </p:nvSpPr>
        <p:spPr>
          <a:xfrm>
            <a:off x="242180" y="3110936"/>
            <a:ext cx="2649000" cy="1329900"/>
          </a:xfrm>
          <a:prstGeom prst="rect">
            <a:avLst/>
          </a:prstGeom>
          <a:noFill/>
          <a:ln>
            <a:noFill/>
          </a:ln>
        </p:spPr>
        <p:txBody>
          <a:bodyPr anchorCtr="0" anchor="t" bIns="0" lIns="0" spcFirstLastPara="1" rIns="0" wrap="square" tIns="0">
            <a:spAutoFit/>
          </a:bodyPr>
          <a:lstStyle/>
          <a:p>
            <a:pPr indent="-165100" lvl="0" marL="228600" rtl="0" algn="l">
              <a:lnSpc>
                <a:spcPct val="140013"/>
              </a:lnSpc>
              <a:spcBef>
                <a:spcPts val="0"/>
              </a:spcBef>
              <a:spcAft>
                <a:spcPts val="0"/>
              </a:spcAft>
              <a:buClr>
                <a:srgbClr val="051D40"/>
              </a:buClr>
              <a:buSzPts val="800"/>
              <a:buFont typeface="Poppins"/>
              <a:buChar char="●"/>
            </a:pPr>
            <a:r>
              <a:rPr b="1" lang="en" sz="800">
                <a:solidFill>
                  <a:srgbClr val="051D40"/>
                </a:solidFill>
                <a:latin typeface="Georgia"/>
                <a:ea typeface="Georgia"/>
                <a:cs typeface="Georgia"/>
                <a:sym typeface="Georgia"/>
              </a:rPr>
              <a:t>Sparse Distribution for Most Groups:</a:t>
            </a:r>
            <a:r>
              <a:rPr lang="en" sz="800">
                <a:solidFill>
                  <a:srgbClr val="051D40"/>
                </a:solidFill>
                <a:latin typeface="Georgia"/>
                <a:ea typeface="Georgia"/>
                <a:cs typeface="Georgia"/>
                <a:sym typeface="Georgia"/>
              </a:rPr>
              <a:t>  The density curves are relatively flat, indicating a more dispersed or low-density crime pattern across geographic areas, without significant clustering.</a:t>
            </a:r>
            <a:endParaRPr sz="800">
              <a:solidFill>
                <a:srgbClr val="051D40"/>
              </a:solidFill>
              <a:latin typeface="Georgia"/>
              <a:ea typeface="Georgia"/>
              <a:cs typeface="Georgia"/>
              <a:sym typeface="Georgia"/>
            </a:endParaRPr>
          </a:p>
          <a:p>
            <a:pPr indent="0" lvl="0" marL="0" rtl="0" algn="l">
              <a:lnSpc>
                <a:spcPct val="140013"/>
              </a:lnSpc>
              <a:spcBef>
                <a:spcPts val="0"/>
              </a:spcBef>
              <a:spcAft>
                <a:spcPts val="0"/>
              </a:spcAft>
              <a:buNone/>
            </a:pPr>
            <a:r>
              <a:t/>
            </a:r>
            <a:endParaRPr sz="800">
              <a:solidFill>
                <a:srgbClr val="051D40"/>
              </a:solidFill>
              <a:latin typeface="Georgia"/>
              <a:ea typeface="Georgia"/>
              <a:cs typeface="Georgia"/>
              <a:sym typeface="Georgia"/>
            </a:endParaRPr>
          </a:p>
          <a:p>
            <a:pPr indent="-165100" lvl="0" marL="228600" rtl="0" algn="l">
              <a:lnSpc>
                <a:spcPct val="140013"/>
              </a:lnSpc>
              <a:spcBef>
                <a:spcPts val="0"/>
              </a:spcBef>
              <a:spcAft>
                <a:spcPts val="0"/>
              </a:spcAft>
              <a:buClr>
                <a:srgbClr val="051D40"/>
              </a:buClr>
              <a:buSzPts val="800"/>
              <a:buFont typeface="Georgia"/>
              <a:buChar char="●"/>
            </a:pPr>
            <a:r>
              <a:rPr lang="en" sz="800">
                <a:solidFill>
                  <a:srgbClr val="051D40"/>
                </a:solidFill>
                <a:latin typeface="Georgia"/>
                <a:ea typeface="Georgia"/>
                <a:cs typeface="Georgia"/>
                <a:sym typeface="Georgia"/>
              </a:rPr>
              <a:t>Low Density Across Most Longitudes: The majority of victim descent categories show minimal density across longitudes, with few or no peaks.</a:t>
            </a:r>
            <a:endParaRPr sz="800">
              <a:solidFill>
                <a:srgbClr val="051D40"/>
              </a:solidFill>
              <a:latin typeface="Georgia"/>
              <a:ea typeface="Georgia"/>
              <a:cs typeface="Georgia"/>
              <a:sym typeface="Georgia"/>
            </a:endParaRPr>
          </a:p>
        </p:txBody>
      </p:sp>
      <p:pic>
        <p:nvPicPr>
          <p:cNvPr id="377" name="Google Shape;377;p30"/>
          <p:cNvPicPr preferRelativeResize="0"/>
          <p:nvPr/>
        </p:nvPicPr>
        <p:blipFill>
          <a:blip r:embed="rId4">
            <a:alphaModFix/>
          </a:blip>
          <a:stretch>
            <a:fillRect/>
          </a:stretch>
        </p:blipFill>
        <p:spPr>
          <a:xfrm>
            <a:off x="192300" y="891125"/>
            <a:ext cx="2708999" cy="1860800"/>
          </a:xfrm>
          <a:prstGeom prst="rect">
            <a:avLst/>
          </a:prstGeom>
          <a:noFill/>
          <a:ln>
            <a:noFill/>
          </a:ln>
        </p:spPr>
      </p:pic>
      <p:pic>
        <p:nvPicPr>
          <p:cNvPr id="378" name="Google Shape;378;p30"/>
          <p:cNvPicPr preferRelativeResize="0"/>
          <p:nvPr/>
        </p:nvPicPr>
        <p:blipFill>
          <a:blip r:embed="rId5">
            <a:alphaModFix/>
          </a:blip>
          <a:stretch>
            <a:fillRect/>
          </a:stretch>
        </p:blipFill>
        <p:spPr>
          <a:xfrm>
            <a:off x="3182088" y="976500"/>
            <a:ext cx="2779800" cy="1595250"/>
          </a:xfrm>
          <a:prstGeom prst="rect">
            <a:avLst/>
          </a:prstGeom>
          <a:noFill/>
          <a:ln>
            <a:noFill/>
          </a:ln>
        </p:spPr>
      </p:pic>
      <p:pic>
        <p:nvPicPr>
          <p:cNvPr id="379" name="Google Shape;379;p30"/>
          <p:cNvPicPr preferRelativeResize="0"/>
          <p:nvPr/>
        </p:nvPicPr>
        <p:blipFill>
          <a:blip r:embed="rId6">
            <a:alphaModFix/>
          </a:blip>
          <a:stretch>
            <a:fillRect/>
          </a:stretch>
        </p:blipFill>
        <p:spPr>
          <a:xfrm>
            <a:off x="6177525" y="891126"/>
            <a:ext cx="2779800" cy="159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83" name="Shape 383"/>
        <p:cNvGrpSpPr/>
        <p:nvPr/>
      </p:nvGrpSpPr>
      <p:grpSpPr>
        <a:xfrm>
          <a:off x="0" y="0"/>
          <a:ext cx="0" cy="0"/>
          <a:chOff x="0" y="0"/>
          <a:chExt cx="0" cy="0"/>
        </a:xfrm>
      </p:grpSpPr>
      <p:sp>
        <p:nvSpPr>
          <p:cNvPr id="384" name="Google Shape;384;p31"/>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385" name="Google Shape;385;p31"/>
          <p:cNvGrpSpPr/>
          <p:nvPr/>
        </p:nvGrpSpPr>
        <p:grpSpPr>
          <a:xfrm>
            <a:off x="116100" y="681950"/>
            <a:ext cx="8778650" cy="4290365"/>
            <a:chOff x="0" y="-38100"/>
            <a:chExt cx="1554321" cy="1407600"/>
          </a:xfrm>
        </p:grpSpPr>
        <p:sp>
          <p:nvSpPr>
            <p:cNvPr id="386" name="Google Shape;386;p31"/>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87" name="Google Shape;387;p31"/>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388" name="Google Shape;388;p31"/>
          <p:cNvGrpSpPr/>
          <p:nvPr/>
        </p:nvGrpSpPr>
        <p:grpSpPr>
          <a:xfrm>
            <a:off x="-1061943" y="-1173261"/>
            <a:ext cx="2346554" cy="2346554"/>
            <a:chOff x="0" y="0"/>
            <a:chExt cx="812800" cy="812800"/>
          </a:xfrm>
        </p:grpSpPr>
        <p:sp>
          <p:nvSpPr>
            <p:cNvPr id="389" name="Google Shape;389;p3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0" name="Google Shape;390;p3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91" name="Google Shape;391;p31"/>
          <p:cNvSpPr txBox="1"/>
          <p:nvPr/>
        </p:nvSpPr>
        <p:spPr>
          <a:xfrm>
            <a:off x="192299" y="147975"/>
            <a:ext cx="8702400" cy="384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500">
                <a:solidFill>
                  <a:srgbClr val="FDFDFD"/>
                </a:solidFill>
                <a:latin typeface="Georgia"/>
                <a:ea typeface="Georgia"/>
                <a:cs typeface="Georgia"/>
                <a:sym typeface="Georgia"/>
              </a:rPr>
              <a:t>Statistical Inferences and Further Analysis</a:t>
            </a:r>
            <a:endParaRPr i="0" sz="700" u="none" cap="none" strike="noStrike">
              <a:solidFill>
                <a:srgbClr val="000000"/>
              </a:solidFill>
              <a:latin typeface="Georgia"/>
              <a:ea typeface="Georgia"/>
              <a:cs typeface="Georgia"/>
              <a:sym typeface="Georgia"/>
            </a:endParaRPr>
          </a:p>
        </p:txBody>
      </p:sp>
      <p:sp>
        <p:nvSpPr>
          <p:cNvPr id="392" name="Google Shape;392;p31"/>
          <p:cNvSpPr txBox="1"/>
          <p:nvPr/>
        </p:nvSpPr>
        <p:spPr>
          <a:xfrm>
            <a:off x="504150" y="1525048"/>
            <a:ext cx="8078700" cy="2524500"/>
          </a:xfrm>
          <a:prstGeom prst="rect">
            <a:avLst/>
          </a:prstGeom>
          <a:noFill/>
          <a:ln>
            <a:noFill/>
          </a:ln>
        </p:spPr>
        <p:txBody>
          <a:bodyPr anchorCtr="0" anchor="t" bIns="0" lIns="0" spcFirstLastPara="1" rIns="0" wrap="square" tIns="0">
            <a:spAutoFit/>
          </a:bodyPr>
          <a:lstStyle/>
          <a:p>
            <a:pPr indent="-177800" lvl="0" marL="228600" marR="0" rtl="0" algn="l">
              <a:lnSpc>
                <a:spcPct val="140013"/>
              </a:lnSpc>
              <a:spcBef>
                <a:spcPts val="0"/>
              </a:spcBef>
              <a:spcAft>
                <a:spcPts val="0"/>
              </a:spcAft>
              <a:buClr>
                <a:srgbClr val="222222"/>
              </a:buClr>
              <a:buSzPts val="1000"/>
              <a:buFont typeface="Georgia"/>
              <a:buChar char="●"/>
            </a:pPr>
            <a:r>
              <a:rPr lang="en" sz="1000">
                <a:solidFill>
                  <a:srgbClr val="222222"/>
                </a:solidFill>
                <a:latin typeface="Georgia"/>
                <a:ea typeface="Georgia"/>
                <a:cs typeface="Georgia"/>
                <a:sym typeface="Georgia"/>
              </a:rPr>
              <a:t>The ANOVA tests for </a:t>
            </a:r>
            <a:r>
              <a:rPr lang="en" sz="1000">
                <a:solidFill>
                  <a:srgbClr val="222222"/>
                </a:solidFill>
                <a:latin typeface="Georgia"/>
                <a:ea typeface="Georgia"/>
                <a:cs typeface="Georgia"/>
                <a:sym typeface="Georgia"/>
              </a:rPr>
              <a:t>Longitude</a:t>
            </a:r>
            <a:r>
              <a:rPr lang="en" sz="1000">
                <a:solidFill>
                  <a:srgbClr val="222222"/>
                </a:solidFill>
                <a:latin typeface="Georgia"/>
                <a:ea typeface="Georgia"/>
                <a:cs typeface="Georgia"/>
                <a:sym typeface="Georgia"/>
              </a:rPr>
              <a:t> and Latitude suggest that crime </a:t>
            </a:r>
            <a:r>
              <a:rPr lang="en" sz="1000">
                <a:solidFill>
                  <a:srgbClr val="222222"/>
                </a:solidFill>
                <a:latin typeface="Georgia"/>
                <a:ea typeface="Georgia"/>
                <a:cs typeface="Georgia"/>
                <a:sym typeface="Georgia"/>
              </a:rPr>
              <a:t>distribution</a:t>
            </a:r>
            <a:r>
              <a:rPr lang="en" sz="1000">
                <a:solidFill>
                  <a:srgbClr val="222222"/>
                </a:solidFill>
                <a:latin typeface="Georgia"/>
                <a:ea typeface="Georgia"/>
                <a:cs typeface="Georgia"/>
                <a:sym typeface="Georgia"/>
              </a:rPr>
              <a:t> can be analysed and considered as </a:t>
            </a:r>
            <a:r>
              <a:rPr lang="en" sz="1000">
                <a:solidFill>
                  <a:srgbClr val="222222"/>
                </a:solidFill>
                <a:latin typeface="Georgia"/>
                <a:ea typeface="Georgia"/>
                <a:cs typeface="Georgia"/>
                <a:sym typeface="Georgia"/>
              </a:rPr>
              <a:t>spatial</a:t>
            </a:r>
            <a:r>
              <a:rPr lang="en" sz="1000">
                <a:solidFill>
                  <a:srgbClr val="222222"/>
                </a:solidFill>
                <a:latin typeface="Georgia"/>
                <a:ea typeface="Georgia"/>
                <a:cs typeface="Georgia"/>
                <a:sym typeface="Georgia"/>
              </a:rPr>
              <a:t> </a:t>
            </a:r>
            <a:r>
              <a:rPr lang="en" sz="1000">
                <a:solidFill>
                  <a:srgbClr val="222222"/>
                </a:solidFill>
                <a:latin typeface="Georgia"/>
                <a:ea typeface="Georgia"/>
                <a:cs typeface="Georgia"/>
                <a:sym typeface="Georgia"/>
              </a:rPr>
              <a:t>distribution.</a:t>
            </a:r>
            <a:endParaRPr sz="1000">
              <a:solidFill>
                <a:srgbClr val="222222"/>
              </a:solidFill>
              <a:latin typeface="Georgia"/>
              <a:ea typeface="Georgia"/>
              <a:cs typeface="Georgia"/>
              <a:sym typeface="Georgia"/>
            </a:endParaRPr>
          </a:p>
          <a:p>
            <a:pPr indent="0" lvl="0" marL="228600" marR="0" rtl="0" algn="l">
              <a:lnSpc>
                <a:spcPct val="140013"/>
              </a:lnSpc>
              <a:spcBef>
                <a:spcPts val="0"/>
              </a:spcBef>
              <a:spcAft>
                <a:spcPts val="0"/>
              </a:spcAft>
              <a:buNone/>
            </a:pPr>
            <a:r>
              <a:t/>
            </a:r>
            <a:endParaRPr sz="1000">
              <a:solidFill>
                <a:srgbClr val="222222"/>
              </a:solidFill>
              <a:latin typeface="Georgia"/>
              <a:ea typeface="Georgia"/>
              <a:cs typeface="Georgia"/>
              <a:sym typeface="Georgia"/>
            </a:endParaRPr>
          </a:p>
          <a:p>
            <a:pPr indent="-177800" lvl="0" marL="228600" marR="0" rtl="0" algn="l">
              <a:lnSpc>
                <a:spcPct val="140013"/>
              </a:lnSpc>
              <a:spcBef>
                <a:spcPts val="0"/>
              </a:spcBef>
              <a:spcAft>
                <a:spcPts val="0"/>
              </a:spcAft>
              <a:buClr>
                <a:srgbClr val="222222"/>
              </a:buClr>
              <a:buSzPts val="1000"/>
              <a:buFont typeface="Georgia"/>
              <a:buChar char="●"/>
            </a:pPr>
            <a:r>
              <a:rPr lang="en" sz="1000">
                <a:solidFill>
                  <a:srgbClr val="222222"/>
                </a:solidFill>
                <a:latin typeface="Georgia"/>
                <a:ea typeface="Georgia"/>
                <a:cs typeface="Georgia"/>
                <a:sym typeface="Georgia"/>
              </a:rPr>
              <a:t>The ANOVA test including Coordinates and Victim Descent highlights the relationship between victim descent and latitude is more dispersed.</a:t>
            </a:r>
            <a:endParaRPr sz="1000">
              <a:solidFill>
                <a:srgbClr val="222222"/>
              </a:solidFill>
              <a:latin typeface="Georgia"/>
              <a:ea typeface="Georgia"/>
              <a:cs typeface="Georgia"/>
              <a:sym typeface="Georgia"/>
            </a:endParaRPr>
          </a:p>
          <a:p>
            <a:pPr indent="0" lvl="0" marL="228600" marR="0" rtl="0" algn="l">
              <a:lnSpc>
                <a:spcPct val="140013"/>
              </a:lnSpc>
              <a:spcBef>
                <a:spcPts val="0"/>
              </a:spcBef>
              <a:spcAft>
                <a:spcPts val="0"/>
              </a:spcAft>
              <a:buNone/>
            </a:pPr>
            <a:r>
              <a:t/>
            </a:r>
            <a:endParaRPr sz="1000">
              <a:solidFill>
                <a:srgbClr val="222222"/>
              </a:solidFill>
              <a:latin typeface="Georgia"/>
              <a:ea typeface="Georgia"/>
              <a:cs typeface="Georgia"/>
              <a:sym typeface="Georgia"/>
            </a:endParaRPr>
          </a:p>
          <a:p>
            <a:pPr indent="-177800" lvl="0" marL="228600" marR="0" rtl="0" algn="l">
              <a:lnSpc>
                <a:spcPct val="140013"/>
              </a:lnSpc>
              <a:spcBef>
                <a:spcPts val="0"/>
              </a:spcBef>
              <a:spcAft>
                <a:spcPts val="0"/>
              </a:spcAft>
              <a:buClr>
                <a:srgbClr val="222222"/>
              </a:buClr>
              <a:buSzPts val="1000"/>
              <a:buFont typeface="Poppins"/>
              <a:buChar char="●"/>
            </a:pPr>
            <a:r>
              <a:rPr lang="en" sz="1000">
                <a:solidFill>
                  <a:srgbClr val="222222"/>
                </a:solidFill>
                <a:latin typeface="Georgia"/>
                <a:ea typeface="Georgia"/>
                <a:cs typeface="Georgia"/>
                <a:sym typeface="Georgia"/>
              </a:rPr>
              <a:t>T-Test Analysis shows moderate levels of significant variations along </a:t>
            </a:r>
            <a:r>
              <a:rPr b="1" lang="en" sz="1000">
                <a:solidFill>
                  <a:srgbClr val="222222"/>
                </a:solidFill>
                <a:latin typeface="Georgia"/>
                <a:ea typeface="Georgia"/>
                <a:cs typeface="Georgia"/>
                <a:sym typeface="Georgia"/>
              </a:rPr>
              <a:t>latitude</a:t>
            </a:r>
            <a:r>
              <a:rPr lang="en" sz="1000">
                <a:solidFill>
                  <a:srgbClr val="222222"/>
                </a:solidFill>
                <a:latin typeface="Georgia"/>
                <a:ea typeface="Georgia"/>
                <a:cs typeface="Georgia"/>
                <a:sym typeface="Georgia"/>
              </a:rPr>
              <a:t> than </a:t>
            </a:r>
            <a:r>
              <a:rPr b="1" lang="en" sz="1000">
                <a:solidFill>
                  <a:srgbClr val="222222"/>
                </a:solidFill>
                <a:latin typeface="Georgia"/>
                <a:ea typeface="Georgia"/>
                <a:cs typeface="Georgia"/>
                <a:sym typeface="Georgia"/>
              </a:rPr>
              <a:t>longitude</a:t>
            </a:r>
            <a:r>
              <a:rPr lang="en" sz="1000">
                <a:solidFill>
                  <a:srgbClr val="222222"/>
                </a:solidFill>
                <a:latin typeface="Georgia"/>
                <a:ea typeface="Georgia"/>
                <a:cs typeface="Georgia"/>
                <a:sym typeface="Georgia"/>
              </a:rPr>
              <a:t>.</a:t>
            </a:r>
            <a:endParaRPr sz="1000">
              <a:solidFill>
                <a:srgbClr val="222222"/>
              </a:solidFill>
              <a:latin typeface="Georgia"/>
              <a:ea typeface="Georgia"/>
              <a:cs typeface="Georgia"/>
              <a:sym typeface="Georgia"/>
            </a:endParaRPr>
          </a:p>
          <a:p>
            <a:pPr indent="0" lvl="0" marL="228600" marR="0" rtl="0" algn="l">
              <a:lnSpc>
                <a:spcPct val="140013"/>
              </a:lnSpc>
              <a:spcBef>
                <a:spcPts val="0"/>
              </a:spcBef>
              <a:spcAft>
                <a:spcPts val="0"/>
              </a:spcAft>
              <a:buNone/>
            </a:pPr>
            <a:r>
              <a:t/>
            </a:r>
            <a:endParaRPr sz="1000">
              <a:solidFill>
                <a:srgbClr val="222222"/>
              </a:solidFill>
              <a:latin typeface="Georgia"/>
              <a:ea typeface="Georgia"/>
              <a:cs typeface="Georgia"/>
              <a:sym typeface="Georgia"/>
            </a:endParaRPr>
          </a:p>
          <a:p>
            <a:pPr indent="-177800" lvl="0" marL="228600" marR="0" rtl="0" algn="l">
              <a:lnSpc>
                <a:spcPct val="140013"/>
              </a:lnSpc>
              <a:spcBef>
                <a:spcPts val="0"/>
              </a:spcBef>
              <a:spcAft>
                <a:spcPts val="0"/>
              </a:spcAft>
              <a:buClr>
                <a:srgbClr val="222222"/>
              </a:buClr>
              <a:buSzPts val="1000"/>
              <a:buFont typeface="Georgia"/>
              <a:buChar char="●"/>
            </a:pPr>
            <a:r>
              <a:rPr lang="en" sz="1000">
                <a:solidFill>
                  <a:srgbClr val="222222"/>
                </a:solidFill>
                <a:latin typeface="Georgia"/>
                <a:ea typeface="Georgia"/>
                <a:cs typeface="Georgia"/>
                <a:sym typeface="Georgia"/>
              </a:rPr>
              <a:t>Correlation Matrix Analysis suggest that there has been reflecting regional hotspots in towards the boundaries of east-west location for Group B &amp; H which fluctuating frequency.</a:t>
            </a:r>
            <a:endParaRPr sz="1000">
              <a:solidFill>
                <a:srgbClr val="222222"/>
              </a:solidFill>
              <a:latin typeface="Georgia"/>
              <a:ea typeface="Georgia"/>
              <a:cs typeface="Georgia"/>
              <a:sym typeface="Georgia"/>
            </a:endParaRPr>
          </a:p>
          <a:p>
            <a:pPr indent="0" lvl="0" marL="228600" marR="0" rtl="0" algn="l">
              <a:lnSpc>
                <a:spcPct val="140013"/>
              </a:lnSpc>
              <a:spcBef>
                <a:spcPts val="0"/>
              </a:spcBef>
              <a:spcAft>
                <a:spcPts val="0"/>
              </a:spcAft>
              <a:buNone/>
            </a:pPr>
            <a:r>
              <a:t/>
            </a:r>
            <a:endParaRPr sz="1000">
              <a:solidFill>
                <a:srgbClr val="222222"/>
              </a:solidFill>
              <a:latin typeface="Georgia"/>
              <a:ea typeface="Georgia"/>
              <a:cs typeface="Georgia"/>
              <a:sym typeface="Georgia"/>
            </a:endParaRPr>
          </a:p>
          <a:p>
            <a:pPr indent="-177800" lvl="0" marL="228600" marR="0" rtl="0" algn="l">
              <a:lnSpc>
                <a:spcPct val="140013"/>
              </a:lnSpc>
              <a:spcBef>
                <a:spcPts val="0"/>
              </a:spcBef>
              <a:spcAft>
                <a:spcPts val="0"/>
              </a:spcAft>
              <a:buClr>
                <a:srgbClr val="222222"/>
              </a:buClr>
              <a:buSzPts val="1000"/>
              <a:buFont typeface="Georgia"/>
              <a:buChar char="●"/>
            </a:pPr>
            <a:r>
              <a:rPr b="1" lang="en" sz="1000">
                <a:solidFill>
                  <a:srgbClr val="222222"/>
                </a:solidFill>
                <a:latin typeface="Georgia"/>
                <a:ea typeface="Georgia"/>
                <a:cs typeface="Georgia"/>
                <a:sym typeface="Georgia"/>
              </a:rPr>
              <a:t>Conclusion: - Victim Descent has significant correlation with geographical patterns, with specific descent groups Group-B, H &amp; G. </a:t>
            </a:r>
            <a:endParaRPr b="1" sz="1000">
              <a:solidFill>
                <a:srgbClr val="222222"/>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105" name="Shape 105"/>
        <p:cNvGrpSpPr/>
        <p:nvPr/>
      </p:nvGrpSpPr>
      <p:grpSpPr>
        <a:xfrm>
          <a:off x="0" y="0"/>
          <a:ext cx="0" cy="0"/>
          <a:chOff x="0" y="0"/>
          <a:chExt cx="0" cy="0"/>
        </a:xfrm>
      </p:grpSpPr>
      <p:sp>
        <p:nvSpPr>
          <p:cNvPr id="106" name="Google Shape;106;p14"/>
          <p:cNvSpPr/>
          <p:nvPr/>
        </p:nvSpPr>
        <p:spPr>
          <a:xfrm>
            <a:off x="0" y="0"/>
            <a:ext cx="9144000" cy="2571750"/>
          </a:xfrm>
          <a:custGeom>
            <a:rect b="b" l="l" r="r" t="t"/>
            <a:pathLst>
              <a:path extrusionOk="0" h="5143500" w="18288000">
                <a:moveTo>
                  <a:pt x="0" y="0"/>
                </a:moveTo>
                <a:lnTo>
                  <a:pt x="18288000" y="0"/>
                </a:lnTo>
                <a:lnTo>
                  <a:pt x="18288000" y="5143500"/>
                </a:lnTo>
                <a:lnTo>
                  <a:pt x="0" y="5143500"/>
                </a:lnTo>
                <a:lnTo>
                  <a:pt x="0" y="0"/>
                </a:lnTo>
                <a:close/>
              </a:path>
            </a:pathLst>
          </a:custGeom>
          <a:blipFill rotWithShape="1">
            <a:blip r:embed="rId3">
              <a:alphaModFix/>
            </a:blip>
            <a:stretch>
              <a:fillRect b="-64467" l="0" r="0" t="-72398"/>
            </a:stretch>
          </a:blipFill>
          <a:ln>
            <a:noFill/>
          </a:ln>
        </p:spPr>
      </p:sp>
      <p:grpSp>
        <p:nvGrpSpPr>
          <p:cNvPr id="107" name="Google Shape;107;p14"/>
          <p:cNvGrpSpPr/>
          <p:nvPr/>
        </p:nvGrpSpPr>
        <p:grpSpPr>
          <a:xfrm>
            <a:off x="-94108" y="4556817"/>
            <a:ext cx="9238671" cy="586699"/>
            <a:chOff x="0" y="-38100"/>
            <a:chExt cx="4866300" cy="309033"/>
          </a:xfrm>
        </p:grpSpPr>
        <p:sp>
          <p:nvSpPr>
            <p:cNvPr id="108" name="Google Shape;108;p14"/>
            <p:cNvSpPr/>
            <p:nvPr/>
          </p:nvSpPr>
          <p:spPr>
            <a:xfrm>
              <a:off x="0" y="0"/>
              <a:ext cx="4866164" cy="270933"/>
            </a:xfrm>
            <a:custGeom>
              <a:rect b="b" l="l" r="r" t="t"/>
              <a:pathLst>
                <a:path extrusionOk="0" h="270933" w="4866164">
                  <a:moveTo>
                    <a:pt x="0" y="0"/>
                  </a:moveTo>
                  <a:lnTo>
                    <a:pt x="4866164" y="0"/>
                  </a:lnTo>
                  <a:lnTo>
                    <a:pt x="4866164" y="270933"/>
                  </a:lnTo>
                  <a:lnTo>
                    <a:pt x="0" y="270933"/>
                  </a:lnTo>
                  <a:close/>
                </a:path>
              </a:pathLst>
            </a:custGeom>
            <a:solidFill>
              <a:srgbClr val="0E0E0E"/>
            </a:solidFill>
            <a:ln>
              <a:noFill/>
            </a:ln>
          </p:spPr>
        </p:sp>
        <p:sp>
          <p:nvSpPr>
            <p:cNvPr id="109" name="Google Shape;109;p14"/>
            <p:cNvSpPr txBox="1"/>
            <p:nvPr/>
          </p:nvSpPr>
          <p:spPr>
            <a:xfrm>
              <a:off x="0" y="-38100"/>
              <a:ext cx="4866300" cy="309000"/>
            </a:xfrm>
            <a:prstGeom prst="rect">
              <a:avLst/>
            </a:prstGeom>
            <a:solidFill>
              <a:srgbClr val="0E0E0E"/>
            </a:solid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10" name="Google Shape;110;p14"/>
          <p:cNvGrpSpPr/>
          <p:nvPr/>
        </p:nvGrpSpPr>
        <p:grpSpPr>
          <a:xfrm>
            <a:off x="1016750" y="328950"/>
            <a:ext cx="7057320" cy="4128532"/>
            <a:chOff x="0" y="-38100"/>
            <a:chExt cx="3042735" cy="1383000"/>
          </a:xfrm>
        </p:grpSpPr>
        <p:sp>
          <p:nvSpPr>
            <p:cNvPr id="111" name="Google Shape;111;p14"/>
            <p:cNvSpPr/>
            <p:nvPr/>
          </p:nvSpPr>
          <p:spPr>
            <a:xfrm>
              <a:off x="0" y="0"/>
              <a:ext cx="3042735" cy="1344760"/>
            </a:xfrm>
            <a:custGeom>
              <a:rect b="b" l="l" r="r" t="t"/>
              <a:pathLst>
                <a:path extrusionOk="0" h="1344760" w="3042735">
                  <a:moveTo>
                    <a:pt x="0" y="0"/>
                  </a:moveTo>
                  <a:lnTo>
                    <a:pt x="3042735" y="0"/>
                  </a:lnTo>
                  <a:lnTo>
                    <a:pt x="3042735" y="1344760"/>
                  </a:lnTo>
                  <a:lnTo>
                    <a:pt x="0" y="1344760"/>
                  </a:lnTo>
                  <a:close/>
                </a:path>
              </a:pathLst>
            </a:custGeom>
            <a:solidFill>
              <a:srgbClr val="145DA0"/>
            </a:solidFill>
            <a:ln>
              <a:noFill/>
            </a:ln>
          </p:spPr>
        </p:sp>
        <p:sp>
          <p:nvSpPr>
            <p:cNvPr id="112" name="Google Shape;112;p14"/>
            <p:cNvSpPr txBox="1"/>
            <p:nvPr/>
          </p:nvSpPr>
          <p:spPr>
            <a:xfrm>
              <a:off x="0" y="-38100"/>
              <a:ext cx="3042600" cy="1383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13" name="Google Shape;113;p14"/>
          <p:cNvSpPr txBox="1"/>
          <p:nvPr/>
        </p:nvSpPr>
        <p:spPr>
          <a:xfrm>
            <a:off x="2214929" y="654300"/>
            <a:ext cx="4620600" cy="446400"/>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Clr>
                <a:srgbClr val="000000"/>
              </a:buClr>
              <a:buSzPts val="2900"/>
              <a:buFont typeface="Arial"/>
              <a:buNone/>
            </a:pPr>
            <a:r>
              <a:rPr b="1" lang="en" sz="2900">
                <a:solidFill>
                  <a:srgbClr val="FDFDFD"/>
                </a:solidFill>
                <a:latin typeface="Georgia"/>
                <a:ea typeface="Georgia"/>
                <a:cs typeface="Georgia"/>
                <a:sym typeface="Georgia"/>
              </a:rPr>
              <a:t>Synopsis of Data</a:t>
            </a:r>
            <a:endParaRPr i="0" sz="700" u="none" cap="none" strike="noStrike">
              <a:solidFill>
                <a:srgbClr val="000000"/>
              </a:solidFill>
              <a:latin typeface="Georgia"/>
              <a:ea typeface="Georgia"/>
              <a:cs typeface="Georgia"/>
              <a:sym typeface="Georgia"/>
            </a:endParaRPr>
          </a:p>
        </p:txBody>
      </p:sp>
      <p:sp>
        <p:nvSpPr>
          <p:cNvPr id="114" name="Google Shape;114;p14"/>
          <p:cNvSpPr txBox="1"/>
          <p:nvPr/>
        </p:nvSpPr>
        <p:spPr>
          <a:xfrm>
            <a:off x="1789800" y="1629752"/>
            <a:ext cx="5564400" cy="1671600"/>
          </a:xfrm>
          <a:prstGeom prst="rect">
            <a:avLst/>
          </a:prstGeom>
          <a:noFill/>
          <a:ln>
            <a:noFill/>
          </a:ln>
        </p:spPr>
        <p:txBody>
          <a:bodyPr anchorCtr="0" anchor="t" bIns="0" lIns="0" spcFirstLastPara="1" rIns="0" wrap="square" tIns="0">
            <a:spAutoFit/>
          </a:bodyPr>
          <a:lstStyle/>
          <a:p>
            <a:pPr indent="-190500" lvl="0" marL="228600" rtl="0" algn="just">
              <a:lnSpc>
                <a:spcPct val="115000"/>
              </a:lnSpc>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The thousands of recorded incidents varying by crime type, victim demographics, location, law enforcement and city officials.</a:t>
            </a:r>
            <a:endParaRPr sz="1200">
              <a:solidFill>
                <a:schemeClr val="lt1"/>
              </a:solidFill>
              <a:latin typeface="Georgia"/>
              <a:ea typeface="Georgia"/>
              <a:cs typeface="Georgia"/>
              <a:sym typeface="Georgia"/>
            </a:endParaRPr>
          </a:p>
          <a:p>
            <a:pPr indent="0" lvl="0" marL="0" rtl="0" algn="just">
              <a:lnSpc>
                <a:spcPct val="115000"/>
              </a:lnSpc>
              <a:spcBef>
                <a:spcPts val="0"/>
              </a:spcBef>
              <a:spcAft>
                <a:spcPts val="0"/>
              </a:spcAft>
              <a:buNone/>
            </a:pPr>
            <a:r>
              <a:t/>
            </a:r>
            <a:endParaRPr sz="1200">
              <a:solidFill>
                <a:schemeClr val="lt1"/>
              </a:solidFill>
              <a:latin typeface="Georgia"/>
              <a:ea typeface="Georgia"/>
              <a:cs typeface="Georgia"/>
              <a:sym typeface="Georgia"/>
            </a:endParaRPr>
          </a:p>
          <a:p>
            <a:pPr indent="-190500" lvl="0" marL="228600" rtl="0" algn="just">
              <a:lnSpc>
                <a:spcPct val="115000"/>
              </a:lnSpc>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Identifying meaningful trends and correlations such as how crime types vary by location.</a:t>
            </a:r>
            <a:endParaRPr sz="1200">
              <a:solidFill>
                <a:schemeClr val="lt1"/>
              </a:solidFill>
              <a:latin typeface="Georgia"/>
              <a:ea typeface="Georgia"/>
              <a:cs typeface="Georgia"/>
              <a:sym typeface="Georgia"/>
            </a:endParaRPr>
          </a:p>
          <a:p>
            <a:pPr indent="0" lvl="0" marL="228600" rtl="0" algn="just">
              <a:lnSpc>
                <a:spcPct val="115000"/>
              </a:lnSpc>
              <a:spcBef>
                <a:spcPts val="0"/>
              </a:spcBef>
              <a:spcAft>
                <a:spcPts val="0"/>
              </a:spcAft>
              <a:buNone/>
            </a:pPr>
            <a:r>
              <a:t/>
            </a:r>
            <a:endParaRPr sz="1200">
              <a:solidFill>
                <a:schemeClr val="lt1"/>
              </a:solidFill>
              <a:latin typeface="Georgia"/>
              <a:ea typeface="Georgia"/>
              <a:cs typeface="Georgia"/>
              <a:sym typeface="Georgia"/>
            </a:endParaRPr>
          </a:p>
          <a:p>
            <a:pPr indent="-190500" lvl="0" marL="228600" rtl="0" algn="just">
              <a:lnSpc>
                <a:spcPct val="115000"/>
              </a:lnSpc>
              <a:spcBef>
                <a:spcPts val="0"/>
              </a:spcBef>
              <a:spcAft>
                <a:spcPts val="0"/>
              </a:spcAft>
              <a:buClr>
                <a:schemeClr val="lt1"/>
              </a:buClr>
              <a:buSzPts val="1200"/>
              <a:buFont typeface="Georgia"/>
              <a:buChar char="●"/>
            </a:pPr>
            <a:r>
              <a:rPr lang="en" sz="1200">
                <a:solidFill>
                  <a:schemeClr val="lt1"/>
                </a:solidFill>
                <a:latin typeface="Georgia"/>
                <a:ea typeface="Georgia"/>
                <a:cs typeface="Georgia"/>
                <a:sym typeface="Georgia"/>
              </a:rPr>
              <a:t> Victim demographics relate to specific crimes, and how different weapons are used in different crime remains a critical challenge.</a:t>
            </a:r>
            <a:endParaRPr sz="1200">
              <a:solidFill>
                <a:schemeClr val="lt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396" name="Shape 396"/>
        <p:cNvGrpSpPr/>
        <p:nvPr/>
      </p:nvGrpSpPr>
      <p:grpSpPr>
        <a:xfrm>
          <a:off x="0" y="0"/>
          <a:ext cx="0" cy="0"/>
          <a:chOff x="0" y="0"/>
          <a:chExt cx="0" cy="0"/>
        </a:xfrm>
      </p:grpSpPr>
      <p:sp>
        <p:nvSpPr>
          <p:cNvPr id="397" name="Google Shape;397;p32"/>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398" name="Google Shape;398;p32"/>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4">
              <a:alphaModFix amt="14000"/>
            </a:blip>
            <a:stretch>
              <a:fillRect b="0" l="0" r="0" t="0"/>
            </a:stretch>
          </a:blipFill>
          <a:ln>
            <a:noFill/>
          </a:ln>
        </p:spPr>
      </p:sp>
      <p:sp>
        <p:nvSpPr>
          <p:cNvPr id="399" name="Google Shape;399;p32"/>
          <p:cNvSpPr/>
          <p:nvPr/>
        </p:nvSpPr>
        <p:spPr>
          <a:xfrm rot="5400000">
            <a:off x="1398405" y="465290"/>
            <a:ext cx="4270950" cy="4333170"/>
          </a:xfrm>
          <a:custGeom>
            <a:rect b="b" l="l" r="r" t="t"/>
            <a:pathLst>
              <a:path extrusionOk="0" h="8666340" w="8541900">
                <a:moveTo>
                  <a:pt x="0" y="0"/>
                </a:moveTo>
                <a:lnTo>
                  <a:pt x="8541900" y="0"/>
                </a:lnTo>
                <a:lnTo>
                  <a:pt x="8541900" y="8666340"/>
                </a:lnTo>
                <a:lnTo>
                  <a:pt x="0" y="8666340"/>
                </a:lnTo>
                <a:lnTo>
                  <a:pt x="0" y="0"/>
                </a:lnTo>
                <a:close/>
              </a:path>
            </a:pathLst>
          </a:custGeom>
          <a:blipFill rotWithShape="1">
            <a:blip r:embed="rId4">
              <a:alphaModFix amt="14000"/>
            </a:blip>
            <a:stretch>
              <a:fillRect b="0" l="0" r="0" t="0"/>
            </a:stretch>
          </a:blipFill>
          <a:ln>
            <a:noFill/>
          </a:ln>
        </p:spPr>
      </p:sp>
      <p:grpSp>
        <p:nvGrpSpPr>
          <p:cNvPr id="400" name="Google Shape;400;p32"/>
          <p:cNvGrpSpPr/>
          <p:nvPr/>
        </p:nvGrpSpPr>
        <p:grpSpPr>
          <a:xfrm>
            <a:off x="1530765" y="1396362"/>
            <a:ext cx="6082794" cy="2278770"/>
            <a:chOff x="0" y="-38100"/>
            <a:chExt cx="3204000" cy="1200300"/>
          </a:xfrm>
        </p:grpSpPr>
        <p:sp>
          <p:nvSpPr>
            <p:cNvPr id="401" name="Google Shape;401;p32"/>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402" name="Google Shape;402;p32"/>
            <p:cNvSpPr txBox="1"/>
            <p:nvPr/>
          </p:nvSpPr>
          <p:spPr>
            <a:xfrm>
              <a:off x="0" y="-38100"/>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03" name="Google Shape;403;p32"/>
          <p:cNvSpPr txBox="1"/>
          <p:nvPr/>
        </p:nvSpPr>
        <p:spPr>
          <a:xfrm>
            <a:off x="1666350" y="1844286"/>
            <a:ext cx="5811300" cy="4617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3000"/>
              <a:buFont typeface="Arial"/>
              <a:buNone/>
            </a:pPr>
            <a:r>
              <a:rPr b="1" lang="en" sz="3000">
                <a:solidFill>
                  <a:srgbClr val="FFFFFF"/>
                </a:solidFill>
                <a:latin typeface="Georgia"/>
                <a:ea typeface="Georgia"/>
                <a:cs typeface="Georgia"/>
                <a:sym typeface="Georgia"/>
              </a:rPr>
              <a:t>SMART</a:t>
            </a:r>
            <a:r>
              <a:rPr b="1" i="0" lang="en" sz="3000" u="none" cap="none" strike="noStrike">
                <a:solidFill>
                  <a:srgbClr val="FFFFFF"/>
                </a:solidFill>
                <a:latin typeface="Georgia"/>
                <a:ea typeface="Georgia"/>
                <a:cs typeface="Georgia"/>
                <a:sym typeface="Georgia"/>
              </a:rPr>
              <a:t> Question </a:t>
            </a:r>
            <a:r>
              <a:rPr b="1" lang="en" sz="3000">
                <a:solidFill>
                  <a:srgbClr val="FFFFFF"/>
                </a:solidFill>
                <a:latin typeface="Georgia"/>
                <a:ea typeface="Georgia"/>
                <a:cs typeface="Georgia"/>
                <a:sym typeface="Georgia"/>
              </a:rPr>
              <a:t>4</a:t>
            </a:r>
            <a:endParaRPr i="0" sz="3000" u="none" cap="none" strike="noStrike">
              <a:solidFill>
                <a:srgbClr val="000000"/>
              </a:solidFill>
              <a:latin typeface="Georgia"/>
              <a:ea typeface="Georgia"/>
              <a:cs typeface="Georgia"/>
              <a:sym typeface="Georgia"/>
            </a:endParaRPr>
          </a:p>
        </p:txBody>
      </p:sp>
      <p:sp>
        <p:nvSpPr>
          <p:cNvPr id="404" name="Google Shape;404;p32"/>
          <p:cNvSpPr txBox="1"/>
          <p:nvPr/>
        </p:nvSpPr>
        <p:spPr>
          <a:xfrm>
            <a:off x="3729938" y="1380438"/>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05" name="Google Shape;405;p32"/>
          <p:cNvSpPr txBox="1"/>
          <p:nvPr/>
        </p:nvSpPr>
        <p:spPr>
          <a:xfrm>
            <a:off x="1686288" y="2600225"/>
            <a:ext cx="5771400" cy="6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Georgia"/>
                <a:ea typeface="Georgia"/>
                <a:cs typeface="Georgia"/>
                <a:sym typeface="Georgia"/>
              </a:rPr>
              <a:t>How do crime rates fluctuate during the holiday season, particularly in November and December, and what types of crimes occur during these months? </a:t>
            </a:r>
            <a:endParaRPr sz="1100">
              <a:solidFill>
                <a:schemeClr val="lt1"/>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09" name="Shape 409"/>
        <p:cNvGrpSpPr/>
        <p:nvPr/>
      </p:nvGrpSpPr>
      <p:grpSpPr>
        <a:xfrm>
          <a:off x="0" y="0"/>
          <a:ext cx="0" cy="0"/>
          <a:chOff x="0" y="0"/>
          <a:chExt cx="0" cy="0"/>
        </a:xfrm>
      </p:grpSpPr>
      <p:sp>
        <p:nvSpPr>
          <p:cNvPr id="410" name="Google Shape;410;p33"/>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11" name="Google Shape;411;p33"/>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12" name="Google Shape;412;p33"/>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413" name="Google Shape;413;p33"/>
          <p:cNvGrpSpPr/>
          <p:nvPr/>
        </p:nvGrpSpPr>
        <p:grpSpPr>
          <a:xfrm>
            <a:off x="116100" y="681938"/>
            <a:ext cx="2920880" cy="4290365"/>
            <a:chOff x="0" y="-38100"/>
            <a:chExt cx="1554321" cy="1407600"/>
          </a:xfrm>
        </p:grpSpPr>
        <p:sp>
          <p:nvSpPr>
            <p:cNvPr id="414" name="Google Shape;414;p33"/>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5" name="Google Shape;415;p33"/>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16" name="Google Shape;416;p33"/>
          <p:cNvGrpSpPr/>
          <p:nvPr/>
        </p:nvGrpSpPr>
        <p:grpSpPr>
          <a:xfrm>
            <a:off x="-1061943" y="-1173261"/>
            <a:ext cx="2346554" cy="2346554"/>
            <a:chOff x="0" y="0"/>
            <a:chExt cx="812800" cy="812800"/>
          </a:xfrm>
        </p:grpSpPr>
        <p:sp>
          <p:nvSpPr>
            <p:cNvPr id="417" name="Google Shape;417;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18" name="Google Shape;418;p3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19" name="Google Shape;419;p33"/>
          <p:cNvGrpSpPr/>
          <p:nvPr/>
        </p:nvGrpSpPr>
        <p:grpSpPr>
          <a:xfrm>
            <a:off x="3112425" y="681950"/>
            <a:ext cx="5782230" cy="4290365"/>
            <a:chOff x="0" y="-38100"/>
            <a:chExt cx="1554321" cy="1407600"/>
          </a:xfrm>
        </p:grpSpPr>
        <p:sp>
          <p:nvSpPr>
            <p:cNvPr id="420" name="Google Shape;420;p33"/>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1" name="Google Shape;421;p33"/>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22" name="Google Shape;422;p33"/>
          <p:cNvGrpSpPr/>
          <p:nvPr/>
        </p:nvGrpSpPr>
        <p:grpSpPr>
          <a:xfrm>
            <a:off x="7786859" y="3970239"/>
            <a:ext cx="2346554" cy="2346554"/>
            <a:chOff x="0" y="0"/>
            <a:chExt cx="812800" cy="812800"/>
          </a:xfrm>
        </p:grpSpPr>
        <p:sp>
          <p:nvSpPr>
            <p:cNvPr id="423" name="Google Shape;423;p3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24" name="Google Shape;424;p33"/>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25" name="Google Shape;425;p33"/>
          <p:cNvSpPr txBox="1"/>
          <p:nvPr/>
        </p:nvSpPr>
        <p:spPr>
          <a:xfrm>
            <a:off x="192299" y="147975"/>
            <a:ext cx="8702400" cy="384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500">
                <a:solidFill>
                  <a:srgbClr val="FDFDFD"/>
                </a:solidFill>
                <a:latin typeface="Open Sans ExtraBold"/>
                <a:ea typeface="Open Sans ExtraBold"/>
                <a:cs typeface="Open Sans ExtraBold"/>
                <a:sym typeface="Open Sans ExtraBold"/>
              </a:rPr>
              <a:t>Annual Holiday</a:t>
            </a:r>
            <a:r>
              <a:rPr b="1" lang="en" sz="2500">
                <a:solidFill>
                  <a:srgbClr val="FDFDFD"/>
                </a:solidFill>
                <a:latin typeface="Open Sans ExtraBold"/>
                <a:ea typeface="Open Sans ExtraBold"/>
                <a:cs typeface="Open Sans ExtraBold"/>
                <a:sym typeface="Open Sans ExtraBold"/>
              </a:rPr>
              <a:t> Crime Trends Analysis</a:t>
            </a:r>
            <a:endParaRPr b="0" i="0" sz="700" u="none" cap="none" strike="noStrike">
              <a:solidFill>
                <a:srgbClr val="000000"/>
              </a:solidFill>
              <a:latin typeface="Arial"/>
              <a:ea typeface="Arial"/>
              <a:cs typeface="Arial"/>
              <a:sym typeface="Arial"/>
            </a:endParaRPr>
          </a:p>
        </p:txBody>
      </p:sp>
      <p:sp>
        <p:nvSpPr>
          <p:cNvPr id="426" name="Google Shape;426;p33"/>
          <p:cNvSpPr txBox="1"/>
          <p:nvPr/>
        </p:nvSpPr>
        <p:spPr>
          <a:xfrm>
            <a:off x="252050" y="1444201"/>
            <a:ext cx="2649000" cy="2763600"/>
          </a:xfrm>
          <a:prstGeom prst="rect">
            <a:avLst/>
          </a:prstGeom>
          <a:noFill/>
          <a:ln>
            <a:noFill/>
          </a:ln>
        </p:spPr>
        <p:txBody>
          <a:bodyPr anchorCtr="0" anchor="t" bIns="0" lIns="0" spcFirstLastPara="1" rIns="0" wrap="square" tIns="0">
            <a:spAutoFit/>
          </a:bodyPr>
          <a:lstStyle/>
          <a:p>
            <a:pPr indent="-165100" lvl="0" marL="228600" rtl="0" algn="just">
              <a:lnSpc>
                <a:spcPct val="115000"/>
              </a:lnSpc>
              <a:spcBef>
                <a:spcPts val="0"/>
              </a:spcBef>
              <a:spcAft>
                <a:spcPts val="0"/>
              </a:spcAft>
              <a:buClr>
                <a:srgbClr val="051D40"/>
              </a:buClr>
              <a:buSzPts val="800"/>
              <a:buFont typeface="Georgia"/>
              <a:buChar char="●"/>
            </a:pPr>
            <a:r>
              <a:rPr b="1" lang="en" sz="1050">
                <a:solidFill>
                  <a:srgbClr val="0E0E0E"/>
                </a:solidFill>
                <a:latin typeface="Georgia"/>
                <a:ea typeface="Georgia"/>
                <a:cs typeface="Georgia"/>
                <a:sym typeface="Georgia"/>
              </a:rPr>
              <a:t>From 2020 to 2023, there is a noticeable upward trend in total crimes during holiday periods, showing an increase each year.</a:t>
            </a:r>
            <a:endParaRPr b="1" sz="1050">
              <a:solidFill>
                <a:srgbClr val="0E0E0E"/>
              </a:solidFill>
              <a:latin typeface="Georgia"/>
              <a:ea typeface="Georgia"/>
              <a:cs typeface="Georgia"/>
              <a:sym typeface="Georgia"/>
            </a:endParaRPr>
          </a:p>
          <a:p>
            <a:pPr indent="0" lvl="0" marL="0" rtl="0" algn="just">
              <a:lnSpc>
                <a:spcPct val="115000"/>
              </a:lnSpc>
              <a:spcBef>
                <a:spcPts val="0"/>
              </a:spcBef>
              <a:spcAft>
                <a:spcPts val="0"/>
              </a:spcAft>
              <a:buNone/>
            </a:pPr>
            <a:r>
              <a:t/>
            </a:r>
            <a:endParaRPr b="1" sz="1050">
              <a:solidFill>
                <a:srgbClr val="0E0E0E"/>
              </a:solidFill>
              <a:latin typeface="Georgia"/>
              <a:ea typeface="Georgia"/>
              <a:cs typeface="Georgia"/>
              <a:sym typeface="Georgia"/>
            </a:endParaRPr>
          </a:p>
          <a:p>
            <a:pPr indent="-165100" lvl="0" marL="228600" rtl="0" algn="just">
              <a:lnSpc>
                <a:spcPct val="115000"/>
              </a:lnSpc>
              <a:spcBef>
                <a:spcPts val="0"/>
              </a:spcBef>
              <a:spcAft>
                <a:spcPts val="0"/>
              </a:spcAft>
              <a:buClr>
                <a:srgbClr val="051D40"/>
              </a:buClr>
              <a:buSzPts val="800"/>
              <a:buFont typeface="Georgia"/>
              <a:buChar char="●"/>
            </a:pPr>
            <a:r>
              <a:rPr b="1" lang="en" sz="1050">
                <a:solidFill>
                  <a:srgbClr val="0E0E0E"/>
                </a:solidFill>
                <a:latin typeface="Georgia"/>
                <a:ea typeface="Georgia"/>
                <a:cs typeface="Georgia"/>
                <a:sym typeface="Georgia"/>
              </a:rPr>
              <a:t>The largest increase occurs between 2021 and 2022, suggesting a potential impact of post-pandemic conditions or other socio-economic factors.</a:t>
            </a:r>
            <a:endParaRPr b="1" sz="1050">
              <a:solidFill>
                <a:srgbClr val="0E0E0E"/>
              </a:solidFill>
              <a:latin typeface="Georgia"/>
              <a:ea typeface="Georgia"/>
              <a:cs typeface="Georgia"/>
              <a:sym typeface="Georgia"/>
            </a:endParaRPr>
          </a:p>
          <a:p>
            <a:pPr indent="0" lvl="0" marL="228600" rtl="0" algn="just">
              <a:lnSpc>
                <a:spcPct val="115000"/>
              </a:lnSpc>
              <a:spcBef>
                <a:spcPts val="0"/>
              </a:spcBef>
              <a:spcAft>
                <a:spcPts val="0"/>
              </a:spcAft>
              <a:buNone/>
            </a:pPr>
            <a:r>
              <a:t/>
            </a:r>
            <a:endParaRPr b="1" sz="1050">
              <a:solidFill>
                <a:srgbClr val="0E0E0E"/>
              </a:solidFill>
              <a:latin typeface="Georgia"/>
              <a:ea typeface="Georgia"/>
              <a:cs typeface="Georgia"/>
              <a:sym typeface="Georgia"/>
            </a:endParaRPr>
          </a:p>
          <a:p>
            <a:pPr indent="-180975" lvl="0" marL="228600" rtl="0" algn="just">
              <a:lnSpc>
                <a:spcPct val="115000"/>
              </a:lnSpc>
              <a:spcBef>
                <a:spcPts val="0"/>
              </a:spcBef>
              <a:spcAft>
                <a:spcPts val="0"/>
              </a:spcAft>
              <a:buClr>
                <a:srgbClr val="0E0E0E"/>
              </a:buClr>
              <a:buSzPts val="1050"/>
              <a:buFont typeface="Georgia"/>
              <a:buChar char="●"/>
            </a:pPr>
            <a:r>
              <a:rPr b="1" lang="en" sz="1050">
                <a:solidFill>
                  <a:srgbClr val="0E0E0E"/>
                </a:solidFill>
                <a:latin typeface="Georgia"/>
                <a:ea typeface="Georgia"/>
                <a:cs typeface="Georgia"/>
                <a:sym typeface="Georgia"/>
              </a:rPr>
              <a:t>The trend slightly stabilizes between 2022 and 2023, indicating that holiday crime rates might have reached a level off.</a:t>
            </a:r>
            <a:endParaRPr sz="800">
              <a:solidFill>
                <a:srgbClr val="051D40"/>
              </a:solidFill>
              <a:latin typeface="Georgia"/>
              <a:ea typeface="Georgia"/>
              <a:cs typeface="Georgia"/>
              <a:sym typeface="Georgia"/>
            </a:endParaRPr>
          </a:p>
        </p:txBody>
      </p:sp>
      <p:pic>
        <p:nvPicPr>
          <p:cNvPr id="427" name="Google Shape;427;p33"/>
          <p:cNvPicPr preferRelativeResize="0"/>
          <p:nvPr/>
        </p:nvPicPr>
        <p:blipFill>
          <a:blip r:embed="rId4">
            <a:alphaModFix/>
          </a:blip>
          <a:stretch>
            <a:fillRect/>
          </a:stretch>
        </p:blipFill>
        <p:spPr>
          <a:xfrm>
            <a:off x="3409750" y="1226221"/>
            <a:ext cx="5187575" cy="3201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31" name="Shape 431"/>
        <p:cNvGrpSpPr/>
        <p:nvPr/>
      </p:nvGrpSpPr>
      <p:grpSpPr>
        <a:xfrm>
          <a:off x="0" y="0"/>
          <a:ext cx="0" cy="0"/>
          <a:chOff x="0" y="0"/>
          <a:chExt cx="0" cy="0"/>
        </a:xfrm>
      </p:grpSpPr>
      <p:sp>
        <p:nvSpPr>
          <p:cNvPr id="432" name="Google Shape;432;p34"/>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33" name="Google Shape;433;p34"/>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34" name="Google Shape;434;p34"/>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435" name="Google Shape;435;p34"/>
          <p:cNvGrpSpPr/>
          <p:nvPr/>
        </p:nvGrpSpPr>
        <p:grpSpPr>
          <a:xfrm>
            <a:off x="116100" y="681938"/>
            <a:ext cx="2920880" cy="4290365"/>
            <a:chOff x="0" y="-38100"/>
            <a:chExt cx="1554321" cy="1407600"/>
          </a:xfrm>
        </p:grpSpPr>
        <p:sp>
          <p:nvSpPr>
            <p:cNvPr id="436" name="Google Shape;436;p34"/>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37" name="Google Shape;437;p34"/>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38" name="Google Shape;438;p34"/>
          <p:cNvGrpSpPr/>
          <p:nvPr/>
        </p:nvGrpSpPr>
        <p:grpSpPr>
          <a:xfrm>
            <a:off x="-1061943" y="-1173261"/>
            <a:ext cx="2346554" cy="2346554"/>
            <a:chOff x="0" y="0"/>
            <a:chExt cx="812800" cy="812800"/>
          </a:xfrm>
        </p:grpSpPr>
        <p:sp>
          <p:nvSpPr>
            <p:cNvPr id="439" name="Google Shape;439;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0" name="Google Shape;440;p3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41" name="Google Shape;441;p34"/>
          <p:cNvGrpSpPr/>
          <p:nvPr/>
        </p:nvGrpSpPr>
        <p:grpSpPr>
          <a:xfrm>
            <a:off x="3112425" y="681950"/>
            <a:ext cx="5782230" cy="4290365"/>
            <a:chOff x="0" y="-38100"/>
            <a:chExt cx="1554321" cy="1407600"/>
          </a:xfrm>
        </p:grpSpPr>
        <p:sp>
          <p:nvSpPr>
            <p:cNvPr id="442" name="Google Shape;442;p34"/>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3" name="Google Shape;443;p34"/>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44" name="Google Shape;444;p34"/>
          <p:cNvGrpSpPr/>
          <p:nvPr/>
        </p:nvGrpSpPr>
        <p:grpSpPr>
          <a:xfrm>
            <a:off x="7786859" y="3970239"/>
            <a:ext cx="2346554" cy="2346554"/>
            <a:chOff x="0" y="0"/>
            <a:chExt cx="812800" cy="812800"/>
          </a:xfrm>
        </p:grpSpPr>
        <p:sp>
          <p:nvSpPr>
            <p:cNvPr id="445" name="Google Shape;445;p3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46" name="Google Shape;446;p34"/>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47" name="Google Shape;447;p34"/>
          <p:cNvSpPr txBox="1"/>
          <p:nvPr/>
        </p:nvSpPr>
        <p:spPr>
          <a:xfrm>
            <a:off x="192299" y="147975"/>
            <a:ext cx="8702400" cy="3540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300">
                <a:solidFill>
                  <a:srgbClr val="FDFDFD"/>
                </a:solidFill>
                <a:latin typeface="Georgia"/>
                <a:ea typeface="Georgia"/>
                <a:cs typeface="Georgia"/>
                <a:sym typeface="Georgia"/>
              </a:rPr>
              <a:t>Crime Distribution by Day of the Week During Holidays</a:t>
            </a:r>
            <a:endParaRPr i="0" sz="500" u="none" cap="none" strike="noStrike">
              <a:solidFill>
                <a:srgbClr val="000000"/>
              </a:solidFill>
              <a:latin typeface="Georgia"/>
              <a:ea typeface="Georgia"/>
              <a:cs typeface="Georgia"/>
              <a:sym typeface="Georgia"/>
            </a:endParaRPr>
          </a:p>
        </p:txBody>
      </p:sp>
      <p:sp>
        <p:nvSpPr>
          <p:cNvPr id="448" name="Google Shape;448;p34"/>
          <p:cNvSpPr txBox="1"/>
          <p:nvPr/>
        </p:nvSpPr>
        <p:spPr>
          <a:xfrm>
            <a:off x="252050" y="1432174"/>
            <a:ext cx="2649000" cy="2988000"/>
          </a:xfrm>
          <a:prstGeom prst="rect">
            <a:avLst/>
          </a:prstGeom>
          <a:noFill/>
          <a:ln>
            <a:noFill/>
          </a:ln>
        </p:spPr>
        <p:txBody>
          <a:bodyPr anchorCtr="0" anchor="t" bIns="0" lIns="0" spcFirstLastPara="1" rIns="0" wrap="square" tIns="0">
            <a:noAutofit/>
          </a:bodyPr>
          <a:lstStyle/>
          <a:p>
            <a:pPr indent="-165100" lvl="0" marL="228600" rtl="0" algn="just">
              <a:lnSpc>
                <a:spcPct val="115000"/>
              </a:lnSpc>
              <a:spcBef>
                <a:spcPts val="0"/>
              </a:spcBef>
              <a:spcAft>
                <a:spcPts val="0"/>
              </a:spcAft>
              <a:buClr>
                <a:srgbClr val="051D40"/>
              </a:buClr>
              <a:buSzPts val="800"/>
              <a:buFont typeface="Georgia"/>
              <a:buChar char="●"/>
            </a:pPr>
            <a:r>
              <a:rPr b="1" lang="en" sz="1050">
                <a:solidFill>
                  <a:srgbClr val="0E0E0E"/>
                </a:solidFill>
                <a:latin typeface="Georgia"/>
                <a:ea typeface="Georgia"/>
                <a:cs typeface="Georgia"/>
                <a:sym typeface="Georgia"/>
              </a:rPr>
              <a:t>Higher crime rates on weekdays: </a:t>
            </a:r>
            <a:r>
              <a:rPr lang="en" sz="1050">
                <a:solidFill>
                  <a:srgbClr val="0E0E0E"/>
                </a:solidFill>
                <a:latin typeface="Georgia"/>
                <a:ea typeface="Georgia"/>
                <a:cs typeface="Georgia"/>
                <a:sym typeface="Georgia"/>
              </a:rPr>
              <a:t>The graph shows a significant number of crimes occurring from Monday to Friday compared to weekends.</a:t>
            </a:r>
            <a:endParaRPr sz="1050">
              <a:solidFill>
                <a:srgbClr val="0E0E0E"/>
              </a:solidFill>
              <a:latin typeface="Georgia"/>
              <a:ea typeface="Georgia"/>
              <a:cs typeface="Georgia"/>
              <a:sym typeface="Georgia"/>
            </a:endParaRPr>
          </a:p>
          <a:p>
            <a:pPr indent="0" lvl="0" marL="0" rtl="0" algn="just">
              <a:lnSpc>
                <a:spcPct val="115000"/>
              </a:lnSpc>
              <a:spcBef>
                <a:spcPts val="0"/>
              </a:spcBef>
              <a:spcAft>
                <a:spcPts val="0"/>
              </a:spcAft>
              <a:buNone/>
            </a:pPr>
            <a:r>
              <a:t/>
            </a:r>
            <a:endParaRPr b="1" sz="1050">
              <a:solidFill>
                <a:srgbClr val="0E0E0E"/>
              </a:solidFill>
              <a:latin typeface="Georgia"/>
              <a:ea typeface="Georgia"/>
              <a:cs typeface="Georgia"/>
              <a:sym typeface="Georgia"/>
            </a:endParaRPr>
          </a:p>
          <a:p>
            <a:pPr indent="-165100" lvl="0" marL="228600" rtl="0" algn="just">
              <a:lnSpc>
                <a:spcPct val="115000"/>
              </a:lnSpc>
              <a:spcBef>
                <a:spcPts val="0"/>
              </a:spcBef>
              <a:spcAft>
                <a:spcPts val="0"/>
              </a:spcAft>
              <a:buClr>
                <a:srgbClr val="051D40"/>
              </a:buClr>
              <a:buSzPts val="800"/>
              <a:buFont typeface="Georgia"/>
              <a:buChar char="●"/>
            </a:pPr>
            <a:r>
              <a:rPr b="1" lang="en" sz="1050">
                <a:solidFill>
                  <a:srgbClr val="0E0E0E"/>
                </a:solidFill>
                <a:latin typeface="Georgia"/>
                <a:ea typeface="Georgia"/>
                <a:cs typeface="Georgia"/>
                <a:sym typeface="Georgia"/>
              </a:rPr>
              <a:t>Peak on Wednesday: </a:t>
            </a:r>
            <a:endParaRPr b="1" sz="1050">
              <a:solidFill>
                <a:srgbClr val="0E0E0E"/>
              </a:solidFill>
              <a:latin typeface="Georgia"/>
              <a:ea typeface="Georgia"/>
              <a:cs typeface="Georgia"/>
              <a:sym typeface="Georgia"/>
            </a:endParaRPr>
          </a:p>
          <a:p>
            <a:pPr indent="0" lvl="0" marL="228600" rtl="0" algn="just">
              <a:lnSpc>
                <a:spcPct val="115000"/>
              </a:lnSpc>
              <a:spcBef>
                <a:spcPts val="0"/>
              </a:spcBef>
              <a:spcAft>
                <a:spcPts val="0"/>
              </a:spcAft>
              <a:buNone/>
            </a:pPr>
            <a:r>
              <a:rPr lang="en" sz="1050">
                <a:solidFill>
                  <a:srgbClr val="0E0E0E"/>
                </a:solidFill>
                <a:latin typeface="Georgia"/>
                <a:ea typeface="Georgia"/>
                <a:cs typeface="Georgia"/>
                <a:sym typeface="Georgia"/>
              </a:rPr>
              <a:t>Wednesday records the highest number of crimes during the holiday season, indicating a possible trend or specific trigger.</a:t>
            </a:r>
            <a:endParaRPr sz="1050">
              <a:solidFill>
                <a:srgbClr val="0E0E0E"/>
              </a:solidFill>
              <a:latin typeface="Georgia"/>
              <a:ea typeface="Georgia"/>
              <a:cs typeface="Georgia"/>
              <a:sym typeface="Georgia"/>
            </a:endParaRPr>
          </a:p>
          <a:p>
            <a:pPr indent="0" lvl="0" marL="228600" rtl="0" algn="just">
              <a:lnSpc>
                <a:spcPct val="115000"/>
              </a:lnSpc>
              <a:spcBef>
                <a:spcPts val="0"/>
              </a:spcBef>
              <a:spcAft>
                <a:spcPts val="0"/>
              </a:spcAft>
              <a:buNone/>
            </a:pPr>
            <a:r>
              <a:t/>
            </a:r>
            <a:endParaRPr b="1" sz="1050">
              <a:solidFill>
                <a:srgbClr val="0E0E0E"/>
              </a:solidFill>
              <a:latin typeface="Georgia"/>
              <a:ea typeface="Georgia"/>
              <a:cs typeface="Georgia"/>
              <a:sym typeface="Georgia"/>
            </a:endParaRPr>
          </a:p>
          <a:p>
            <a:pPr indent="-180975" lvl="0" marL="228600" rtl="0" algn="just">
              <a:lnSpc>
                <a:spcPct val="115000"/>
              </a:lnSpc>
              <a:spcBef>
                <a:spcPts val="0"/>
              </a:spcBef>
              <a:spcAft>
                <a:spcPts val="0"/>
              </a:spcAft>
              <a:buClr>
                <a:srgbClr val="0E0E0E"/>
              </a:buClr>
              <a:buSzPts val="1050"/>
              <a:buFont typeface="Georgia"/>
              <a:buChar char="●"/>
            </a:pPr>
            <a:r>
              <a:rPr b="1" lang="en" sz="1050">
                <a:solidFill>
                  <a:srgbClr val="0E0E0E"/>
                </a:solidFill>
                <a:latin typeface="Georgia"/>
                <a:ea typeface="Georgia"/>
                <a:cs typeface="Georgia"/>
                <a:sym typeface="Georgia"/>
              </a:rPr>
              <a:t>Lowest on Sunday: </a:t>
            </a:r>
            <a:endParaRPr b="1" sz="1050">
              <a:solidFill>
                <a:srgbClr val="0E0E0E"/>
              </a:solidFill>
              <a:latin typeface="Georgia"/>
              <a:ea typeface="Georgia"/>
              <a:cs typeface="Georgia"/>
              <a:sym typeface="Georgia"/>
            </a:endParaRPr>
          </a:p>
          <a:p>
            <a:pPr indent="0" lvl="0" marL="228600" rtl="0" algn="just">
              <a:lnSpc>
                <a:spcPct val="115000"/>
              </a:lnSpc>
              <a:spcBef>
                <a:spcPts val="0"/>
              </a:spcBef>
              <a:spcAft>
                <a:spcPts val="0"/>
              </a:spcAft>
              <a:buNone/>
            </a:pPr>
            <a:r>
              <a:rPr lang="en" sz="1050">
                <a:solidFill>
                  <a:srgbClr val="0E0E0E"/>
                </a:solidFill>
                <a:latin typeface="Georgia"/>
                <a:ea typeface="Georgia"/>
                <a:cs typeface="Georgia"/>
                <a:sym typeface="Georgia"/>
              </a:rPr>
              <a:t>Observably lower crime rates on Sundays may suggest effective weekend policing or fewer active targets.</a:t>
            </a:r>
            <a:endParaRPr sz="1050">
              <a:solidFill>
                <a:srgbClr val="0E0E0E"/>
              </a:solidFill>
              <a:latin typeface="Georgia"/>
              <a:ea typeface="Georgia"/>
              <a:cs typeface="Georgia"/>
              <a:sym typeface="Georgia"/>
            </a:endParaRPr>
          </a:p>
          <a:p>
            <a:pPr indent="0" lvl="0" marL="0" marR="0" rtl="0" algn="just">
              <a:lnSpc>
                <a:spcPct val="140013"/>
              </a:lnSpc>
              <a:spcBef>
                <a:spcPts val="0"/>
              </a:spcBef>
              <a:spcAft>
                <a:spcPts val="0"/>
              </a:spcAft>
              <a:buNone/>
            </a:pPr>
            <a:r>
              <a:t/>
            </a:r>
            <a:endParaRPr b="1" sz="800">
              <a:solidFill>
                <a:srgbClr val="051D40"/>
              </a:solidFill>
              <a:latin typeface="Georgia"/>
              <a:ea typeface="Georgia"/>
              <a:cs typeface="Georgia"/>
              <a:sym typeface="Georgia"/>
            </a:endParaRPr>
          </a:p>
        </p:txBody>
      </p:sp>
      <p:pic>
        <p:nvPicPr>
          <p:cNvPr id="449" name="Google Shape;449;p34"/>
          <p:cNvPicPr preferRelativeResize="0"/>
          <p:nvPr/>
        </p:nvPicPr>
        <p:blipFill>
          <a:blip r:embed="rId4">
            <a:alphaModFix/>
          </a:blip>
          <a:stretch>
            <a:fillRect/>
          </a:stretch>
        </p:blipFill>
        <p:spPr>
          <a:xfrm>
            <a:off x="3558921" y="1316408"/>
            <a:ext cx="4889250" cy="3021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53" name="Shape 453"/>
        <p:cNvGrpSpPr/>
        <p:nvPr/>
      </p:nvGrpSpPr>
      <p:grpSpPr>
        <a:xfrm>
          <a:off x="0" y="0"/>
          <a:ext cx="0" cy="0"/>
          <a:chOff x="0" y="0"/>
          <a:chExt cx="0" cy="0"/>
        </a:xfrm>
      </p:grpSpPr>
      <p:sp>
        <p:nvSpPr>
          <p:cNvPr id="454" name="Google Shape;454;p35"/>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55" name="Google Shape;455;p35"/>
          <p:cNvSpPr/>
          <p:nvPr/>
        </p:nvSpPr>
        <p:spPr>
          <a:xfrm>
            <a:off x="3112430"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sp>
        <p:nvSpPr>
          <p:cNvPr id="456" name="Google Shape;456;p35"/>
          <p:cNvSpPr/>
          <p:nvPr/>
        </p:nvSpPr>
        <p:spPr>
          <a:xfrm>
            <a:off x="6106999" y="3843162"/>
            <a:ext cx="2920899"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457" name="Google Shape;457;p35"/>
          <p:cNvGrpSpPr/>
          <p:nvPr/>
        </p:nvGrpSpPr>
        <p:grpSpPr>
          <a:xfrm>
            <a:off x="116100" y="681938"/>
            <a:ext cx="2920880" cy="4290365"/>
            <a:chOff x="0" y="-38100"/>
            <a:chExt cx="1554321" cy="1407600"/>
          </a:xfrm>
        </p:grpSpPr>
        <p:sp>
          <p:nvSpPr>
            <p:cNvPr id="458" name="Google Shape;458;p35"/>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59" name="Google Shape;459;p35"/>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60" name="Google Shape;460;p35"/>
          <p:cNvGrpSpPr/>
          <p:nvPr/>
        </p:nvGrpSpPr>
        <p:grpSpPr>
          <a:xfrm>
            <a:off x="-1073968" y="-1173261"/>
            <a:ext cx="2346554" cy="2346554"/>
            <a:chOff x="0" y="0"/>
            <a:chExt cx="812800" cy="812800"/>
          </a:xfrm>
        </p:grpSpPr>
        <p:sp>
          <p:nvSpPr>
            <p:cNvPr id="461" name="Google Shape;461;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2" name="Google Shape;462;p3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63" name="Google Shape;463;p35"/>
          <p:cNvGrpSpPr/>
          <p:nvPr/>
        </p:nvGrpSpPr>
        <p:grpSpPr>
          <a:xfrm>
            <a:off x="3112425" y="681950"/>
            <a:ext cx="5782230" cy="4290365"/>
            <a:chOff x="0" y="-38100"/>
            <a:chExt cx="1554321" cy="1407600"/>
          </a:xfrm>
        </p:grpSpPr>
        <p:sp>
          <p:nvSpPr>
            <p:cNvPr id="464" name="Google Shape;464;p35"/>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5" name="Google Shape;465;p35"/>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66" name="Google Shape;466;p35"/>
          <p:cNvGrpSpPr/>
          <p:nvPr/>
        </p:nvGrpSpPr>
        <p:grpSpPr>
          <a:xfrm>
            <a:off x="7786859" y="3970239"/>
            <a:ext cx="2346554" cy="2346554"/>
            <a:chOff x="0" y="0"/>
            <a:chExt cx="812800" cy="812800"/>
          </a:xfrm>
        </p:grpSpPr>
        <p:sp>
          <p:nvSpPr>
            <p:cNvPr id="467" name="Google Shape;467;p3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68" name="Google Shape;468;p35"/>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69" name="Google Shape;469;p35"/>
          <p:cNvSpPr txBox="1"/>
          <p:nvPr/>
        </p:nvSpPr>
        <p:spPr>
          <a:xfrm>
            <a:off x="192299" y="147975"/>
            <a:ext cx="8702400" cy="3849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500">
                <a:solidFill>
                  <a:srgbClr val="FDFDFD"/>
                </a:solidFill>
                <a:latin typeface="Georgia"/>
                <a:ea typeface="Georgia"/>
                <a:cs typeface="Georgia"/>
                <a:sym typeface="Georgia"/>
              </a:rPr>
              <a:t>Top 20 Crime Types During Holidays</a:t>
            </a:r>
            <a:endParaRPr i="0" sz="700" u="none" cap="none" strike="noStrike">
              <a:solidFill>
                <a:srgbClr val="000000"/>
              </a:solidFill>
              <a:latin typeface="Georgia"/>
              <a:ea typeface="Georgia"/>
              <a:cs typeface="Georgia"/>
              <a:sym typeface="Georgia"/>
            </a:endParaRPr>
          </a:p>
        </p:txBody>
      </p:sp>
      <p:sp>
        <p:nvSpPr>
          <p:cNvPr id="470" name="Google Shape;470;p35"/>
          <p:cNvSpPr txBox="1"/>
          <p:nvPr/>
        </p:nvSpPr>
        <p:spPr>
          <a:xfrm>
            <a:off x="252038" y="980038"/>
            <a:ext cx="2649000" cy="3694200"/>
          </a:xfrm>
          <a:prstGeom prst="rect">
            <a:avLst/>
          </a:prstGeom>
          <a:noFill/>
          <a:ln>
            <a:noFill/>
          </a:ln>
        </p:spPr>
        <p:txBody>
          <a:bodyPr anchorCtr="0" anchor="t" bIns="0" lIns="0" spcFirstLastPara="1" rIns="0" wrap="square" tIns="0">
            <a:spAutoFit/>
          </a:bodyPr>
          <a:lstStyle/>
          <a:p>
            <a:pPr indent="-177800" lvl="0" marL="228600" rtl="0" algn="just">
              <a:lnSpc>
                <a:spcPct val="115000"/>
              </a:lnSpc>
              <a:spcBef>
                <a:spcPts val="0"/>
              </a:spcBef>
              <a:spcAft>
                <a:spcPts val="0"/>
              </a:spcAft>
              <a:buClr>
                <a:srgbClr val="051D40"/>
              </a:buClr>
              <a:buSzPts val="1000"/>
              <a:buFont typeface="Georgia"/>
              <a:buChar char="●"/>
            </a:pPr>
            <a:r>
              <a:rPr b="1" lang="en" sz="1000">
                <a:solidFill>
                  <a:srgbClr val="0E0E0E"/>
                </a:solidFill>
                <a:latin typeface="Georgia"/>
                <a:ea typeface="Georgia"/>
                <a:cs typeface="Georgia"/>
                <a:sym typeface="Georgia"/>
              </a:rPr>
              <a:t>Vehicle-related crimes, especially “Vehicle - Stolen” and “Theft from Motor Vehicle”, appear to be among the highest across all years, indicating that vehicle-related crimes are a consistent concern during holiday periods.</a:t>
            </a:r>
            <a:endParaRPr b="1" sz="1000">
              <a:solidFill>
                <a:srgbClr val="0E0E0E"/>
              </a:solidFill>
              <a:latin typeface="Georgia"/>
              <a:ea typeface="Georgia"/>
              <a:cs typeface="Georgia"/>
              <a:sym typeface="Georgia"/>
            </a:endParaRPr>
          </a:p>
          <a:p>
            <a:pPr indent="0" lvl="0" marL="0" rtl="0" algn="just">
              <a:lnSpc>
                <a:spcPct val="115000"/>
              </a:lnSpc>
              <a:spcBef>
                <a:spcPts val="0"/>
              </a:spcBef>
              <a:spcAft>
                <a:spcPts val="0"/>
              </a:spcAft>
              <a:buNone/>
            </a:pPr>
            <a:r>
              <a:t/>
            </a:r>
            <a:endParaRPr sz="1000">
              <a:solidFill>
                <a:srgbClr val="0E0E0E"/>
              </a:solidFill>
              <a:latin typeface="Georgia"/>
              <a:ea typeface="Georgia"/>
              <a:cs typeface="Georgia"/>
              <a:sym typeface="Georgia"/>
            </a:endParaRPr>
          </a:p>
          <a:p>
            <a:pPr indent="-177800" lvl="0" marL="228600" rtl="0" algn="just">
              <a:lnSpc>
                <a:spcPct val="115000"/>
              </a:lnSpc>
              <a:spcBef>
                <a:spcPts val="0"/>
              </a:spcBef>
              <a:spcAft>
                <a:spcPts val="0"/>
              </a:spcAft>
              <a:buClr>
                <a:srgbClr val="051D40"/>
              </a:buClr>
              <a:buSzPts val="1000"/>
              <a:buFont typeface="Georgia"/>
              <a:buChar char="●"/>
            </a:pPr>
            <a:r>
              <a:rPr b="1" lang="en" sz="1000">
                <a:solidFill>
                  <a:srgbClr val="0E0E0E"/>
                </a:solidFill>
                <a:latin typeface="Georgia"/>
                <a:ea typeface="Georgia"/>
                <a:cs typeface="Georgia"/>
                <a:sym typeface="Georgia"/>
              </a:rPr>
              <a:t>“Theft Plain - Petty ($950 &amp; Under)” and “Theft Grand ($950.01 &amp; Over)” have significant counts, suggesting that both petty and grand theft are common during the holidays. Notably, 2022 shows a higher number of theft-related crimes in both categories.</a:t>
            </a:r>
            <a:endParaRPr b="1" sz="1000">
              <a:solidFill>
                <a:srgbClr val="0E0E0E"/>
              </a:solidFill>
              <a:latin typeface="Georgia"/>
              <a:ea typeface="Georgia"/>
              <a:cs typeface="Georgia"/>
              <a:sym typeface="Georgia"/>
            </a:endParaRPr>
          </a:p>
          <a:p>
            <a:pPr indent="0" lvl="0" marL="0" rtl="0" algn="just">
              <a:lnSpc>
                <a:spcPct val="115000"/>
              </a:lnSpc>
              <a:spcBef>
                <a:spcPts val="0"/>
              </a:spcBef>
              <a:spcAft>
                <a:spcPts val="0"/>
              </a:spcAft>
              <a:buNone/>
            </a:pPr>
            <a:r>
              <a:t/>
            </a:r>
            <a:endParaRPr b="1" sz="1000">
              <a:solidFill>
                <a:srgbClr val="0E0E0E"/>
              </a:solidFill>
              <a:latin typeface="Georgia"/>
              <a:ea typeface="Georgia"/>
              <a:cs typeface="Georgia"/>
              <a:sym typeface="Georgia"/>
            </a:endParaRPr>
          </a:p>
          <a:p>
            <a:pPr indent="-177800" lvl="0" marL="228600" rtl="0" algn="just">
              <a:lnSpc>
                <a:spcPct val="115000"/>
              </a:lnSpc>
              <a:spcBef>
                <a:spcPts val="0"/>
              </a:spcBef>
              <a:spcAft>
                <a:spcPts val="0"/>
              </a:spcAft>
              <a:buClr>
                <a:srgbClr val="0E0E0E"/>
              </a:buClr>
              <a:buSzPts val="1000"/>
              <a:buFont typeface="Georgia"/>
              <a:buChar char="●"/>
            </a:pPr>
            <a:r>
              <a:rPr b="1" lang="en" sz="1000">
                <a:solidFill>
                  <a:srgbClr val="0E0E0E"/>
                </a:solidFill>
                <a:latin typeface="Georgia"/>
                <a:ea typeface="Georgia"/>
                <a:cs typeface="Georgia"/>
                <a:sym typeface="Georgia"/>
              </a:rPr>
              <a:t>“Theft of Identity” shows a notable increase, especially in 2022, indicating that identity theft may be on the rise during holiday seasons.</a:t>
            </a:r>
            <a:endParaRPr sz="1000">
              <a:solidFill>
                <a:srgbClr val="051D40"/>
              </a:solidFill>
              <a:latin typeface="Georgia"/>
              <a:ea typeface="Georgia"/>
              <a:cs typeface="Georgia"/>
              <a:sym typeface="Georgia"/>
            </a:endParaRPr>
          </a:p>
        </p:txBody>
      </p:sp>
      <p:pic>
        <p:nvPicPr>
          <p:cNvPr id="471" name="Google Shape;471;p35"/>
          <p:cNvPicPr preferRelativeResize="0"/>
          <p:nvPr/>
        </p:nvPicPr>
        <p:blipFill>
          <a:blip r:embed="rId4">
            <a:alphaModFix/>
          </a:blip>
          <a:stretch>
            <a:fillRect/>
          </a:stretch>
        </p:blipFill>
        <p:spPr>
          <a:xfrm>
            <a:off x="3326250" y="1181382"/>
            <a:ext cx="5354551" cy="32915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219" l="0" r="0" t="-9219"/>
            </a:stretch>
          </a:blipFill>
          <a:ln>
            <a:noFill/>
          </a:ln>
        </p:spPr>
      </p:sp>
      <p:sp>
        <p:nvSpPr>
          <p:cNvPr id="477" name="Google Shape;477;p36"/>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4">
              <a:alphaModFix amt="14000"/>
            </a:blip>
            <a:stretch>
              <a:fillRect b="0" l="0" r="0" t="0"/>
            </a:stretch>
          </a:blipFill>
          <a:ln>
            <a:noFill/>
          </a:ln>
        </p:spPr>
      </p:sp>
      <p:sp>
        <p:nvSpPr>
          <p:cNvPr id="478" name="Google Shape;478;p36"/>
          <p:cNvSpPr/>
          <p:nvPr/>
        </p:nvSpPr>
        <p:spPr>
          <a:xfrm rot="5400000">
            <a:off x="1416430" y="405165"/>
            <a:ext cx="4270950" cy="4333170"/>
          </a:xfrm>
          <a:custGeom>
            <a:rect b="b" l="l" r="r" t="t"/>
            <a:pathLst>
              <a:path extrusionOk="0" h="8666340" w="8541900">
                <a:moveTo>
                  <a:pt x="0" y="0"/>
                </a:moveTo>
                <a:lnTo>
                  <a:pt x="8541900" y="0"/>
                </a:lnTo>
                <a:lnTo>
                  <a:pt x="8541900" y="8666340"/>
                </a:lnTo>
                <a:lnTo>
                  <a:pt x="0" y="8666340"/>
                </a:lnTo>
                <a:lnTo>
                  <a:pt x="0" y="0"/>
                </a:lnTo>
                <a:close/>
              </a:path>
            </a:pathLst>
          </a:custGeom>
          <a:blipFill rotWithShape="1">
            <a:blip r:embed="rId4">
              <a:alphaModFix amt="14000"/>
            </a:blip>
            <a:stretch>
              <a:fillRect b="0" l="0" r="0" t="0"/>
            </a:stretch>
          </a:blipFill>
          <a:ln>
            <a:noFill/>
          </a:ln>
        </p:spPr>
      </p:sp>
      <p:grpSp>
        <p:nvGrpSpPr>
          <p:cNvPr id="479" name="Google Shape;479;p36"/>
          <p:cNvGrpSpPr/>
          <p:nvPr/>
        </p:nvGrpSpPr>
        <p:grpSpPr>
          <a:xfrm>
            <a:off x="1446515" y="1353837"/>
            <a:ext cx="6082794" cy="2278770"/>
            <a:chOff x="0" y="-38100"/>
            <a:chExt cx="3204000" cy="1200300"/>
          </a:xfrm>
        </p:grpSpPr>
        <p:sp>
          <p:nvSpPr>
            <p:cNvPr id="480" name="Google Shape;480;p36"/>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481" name="Google Shape;481;p36"/>
            <p:cNvSpPr txBox="1"/>
            <p:nvPr/>
          </p:nvSpPr>
          <p:spPr>
            <a:xfrm>
              <a:off x="0" y="-38100"/>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82" name="Google Shape;482;p36"/>
          <p:cNvSpPr txBox="1"/>
          <p:nvPr/>
        </p:nvSpPr>
        <p:spPr>
          <a:xfrm>
            <a:off x="1771825" y="1832850"/>
            <a:ext cx="5622000" cy="2274900"/>
          </a:xfrm>
          <a:prstGeom prst="rect">
            <a:avLst/>
          </a:prstGeom>
          <a:noFill/>
          <a:ln>
            <a:noFill/>
          </a:ln>
        </p:spPr>
        <p:txBody>
          <a:bodyPr anchorCtr="0" anchor="t" bIns="0" lIns="0" spcFirstLastPara="1" rIns="0" wrap="square" tIns="0">
            <a:spAutoFit/>
          </a:bodyPr>
          <a:lstStyle/>
          <a:p>
            <a:pPr indent="0" lvl="0" marL="0" rtl="0" algn="ctr">
              <a:lnSpc>
                <a:spcPct val="140001"/>
              </a:lnSpc>
              <a:spcBef>
                <a:spcPts val="0"/>
              </a:spcBef>
              <a:spcAft>
                <a:spcPts val="0"/>
              </a:spcAft>
              <a:buNone/>
            </a:pPr>
            <a:r>
              <a:t/>
            </a:r>
            <a:endParaRPr b="1" sz="1800">
              <a:solidFill>
                <a:srgbClr val="FFFFFF"/>
              </a:solidFill>
              <a:latin typeface="Open Sans ExtraBold"/>
              <a:ea typeface="Open Sans ExtraBold"/>
              <a:cs typeface="Open Sans ExtraBold"/>
              <a:sym typeface="Open Sans ExtraBold"/>
            </a:endParaRPr>
          </a:p>
          <a:p>
            <a:pPr indent="0" lvl="0" marL="0" rtl="0" algn="just">
              <a:lnSpc>
                <a:spcPct val="140001"/>
              </a:lnSpc>
              <a:spcBef>
                <a:spcPts val="0"/>
              </a:spcBef>
              <a:spcAft>
                <a:spcPts val="0"/>
              </a:spcAft>
              <a:buNone/>
            </a:pPr>
            <a:r>
              <a:t/>
            </a:r>
            <a:endParaRPr b="1" sz="1300">
              <a:solidFill>
                <a:srgbClr val="FFFFFF"/>
              </a:solidFill>
              <a:latin typeface="Open Sans ExtraBold"/>
              <a:ea typeface="Open Sans ExtraBold"/>
              <a:cs typeface="Open Sans ExtraBold"/>
              <a:sym typeface="Open Sans ExtraBold"/>
            </a:endParaRPr>
          </a:p>
          <a:p>
            <a:pPr indent="0" lvl="0" marL="0" rtl="0" algn="just">
              <a:lnSpc>
                <a:spcPct val="140001"/>
              </a:lnSpc>
              <a:spcBef>
                <a:spcPts val="0"/>
              </a:spcBef>
              <a:spcAft>
                <a:spcPts val="0"/>
              </a:spcAft>
              <a:buNone/>
            </a:pPr>
            <a:r>
              <a:rPr b="1" lang="en">
                <a:solidFill>
                  <a:srgbClr val="FFFFFF"/>
                </a:solidFill>
                <a:latin typeface="Georgia"/>
                <a:ea typeface="Georgia"/>
                <a:cs typeface="Georgia"/>
                <a:sym typeface="Georgia"/>
              </a:rPr>
              <a:t>Which crimes in Los Angeles exhibited the highest weapon usage, and which ethnicities and genders showed the most significant weapon involvement over the last five years?</a:t>
            </a:r>
            <a:endParaRPr b="1">
              <a:solidFill>
                <a:srgbClr val="FFFFFF"/>
              </a:solidFill>
              <a:latin typeface="Georgia"/>
              <a:ea typeface="Georgia"/>
              <a:cs typeface="Georgia"/>
              <a:sym typeface="Georgia"/>
            </a:endParaRPr>
          </a:p>
          <a:p>
            <a:pPr indent="0" lvl="0" marL="0" rtl="0" algn="just">
              <a:lnSpc>
                <a:spcPct val="140001"/>
              </a:lnSpc>
              <a:spcBef>
                <a:spcPts val="0"/>
              </a:spcBef>
              <a:spcAft>
                <a:spcPts val="0"/>
              </a:spcAft>
              <a:buNone/>
            </a:pPr>
            <a:r>
              <a:t/>
            </a:r>
            <a:endParaRPr b="1" sz="1200">
              <a:solidFill>
                <a:srgbClr val="FFFFFF"/>
              </a:solidFill>
              <a:latin typeface="Open Sans ExtraBold"/>
              <a:ea typeface="Open Sans ExtraBold"/>
              <a:cs typeface="Open Sans ExtraBold"/>
              <a:sym typeface="Open Sans ExtraBold"/>
            </a:endParaRPr>
          </a:p>
          <a:p>
            <a:pPr indent="0" lvl="0" marL="0" rtl="0" algn="ctr">
              <a:lnSpc>
                <a:spcPct val="140001"/>
              </a:lnSpc>
              <a:spcBef>
                <a:spcPts val="0"/>
              </a:spcBef>
              <a:spcAft>
                <a:spcPts val="0"/>
              </a:spcAft>
              <a:buNone/>
            </a:pPr>
            <a:r>
              <a:t/>
            </a:r>
            <a:endParaRPr b="1" sz="1200">
              <a:solidFill>
                <a:srgbClr val="FFFFFF"/>
              </a:solidFill>
              <a:latin typeface="Open Sans ExtraBold"/>
              <a:ea typeface="Open Sans ExtraBold"/>
              <a:cs typeface="Open Sans ExtraBold"/>
              <a:sym typeface="Open Sans ExtraBold"/>
            </a:endParaRPr>
          </a:p>
          <a:p>
            <a:pPr indent="0" lvl="0" marL="0" marR="0" rtl="0" algn="ctr">
              <a:lnSpc>
                <a:spcPct val="140001"/>
              </a:lnSpc>
              <a:spcBef>
                <a:spcPts val="0"/>
              </a:spcBef>
              <a:spcAft>
                <a:spcPts val="0"/>
              </a:spcAft>
              <a:buClr>
                <a:srgbClr val="000000"/>
              </a:buClr>
              <a:buSzPts val="3000"/>
              <a:buFont typeface="Arial"/>
              <a:buNone/>
            </a:pPr>
            <a:r>
              <a:t/>
            </a:r>
            <a:endParaRPr b="1" sz="1200">
              <a:solidFill>
                <a:srgbClr val="FFFFFF"/>
              </a:solidFill>
              <a:latin typeface="Open Sans ExtraBold"/>
              <a:ea typeface="Open Sans ExtraBold"/>
              <a:cs typeface="Open Sans ExtraBold"/>
              <a:sym typeface="Open Sans ExtraBold"/>
            </a:endParaRPr>
          </a:p>
        </p:txBody>
      </p:sp>
      <p:sp>
        <p:nvSpPr>
          <p:cNvPr id="483" name="Google Shape;483;p36"/>
          <p:cNvSpPr txBox="1"/>
          <p:nvPr/>
        </p:nvSpPr>
        <p:spPr>
          <a:xfrm>
            <a:off x="4373250" y="2192125"/>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84" name="Google Shape;484;p36"/>
          <p:cNvSpPr/>
          <p:nvPr/>
        </p:nvSpPr>
        <p:spPr>
          <a:xfrm>
            <a:off x="2110400" y="1773936"/>
            <a:ext cx="5005886" cy="4374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SMART QUESTION 5</a:t>
            </a:r>
          </a:p>
        </p:txBody>
      </p:sp>
      <p:pic>
        <p:nvPicPr>
          <p:cNvPr descr="a man with an eye patch and the words these weapons are costing us our future on the bottom (Provided by Tenor)" id="485" name="Google Shape;485;p36"/>
          <p:cNvPicPr preferRelativeResize="0"/>
          <p:nvPr/>
        </p:nvPicPr>
        <p:blipFill>
          <a:blip r:embed="rId5">
            <a:alphaModFix/>
          </a:blip>
          <a:stretch>
            <a:fillRect/>
          </a:stretch>
        </p:blipFill>
        <p:spPr>
          <a:xfrm>
            <a:off x="6599475" y="3758975"/>
            <a:ext cx="1534875" cy="1289975"/>
          </a:xfrm>
          <a:prstGeom prst="rect">
            <a:avLst/>
          </a:prstGeom>
          <a:noFill/>
          <a:ln>
            <a:noFill/>
          </a:ln>
        </p:spPr>
      </p:pic>
      <p:pic>
        <p:nvPicPr>
          <p:cNvPr descr="a cartoon character says this is illegal you know in a pixelated scene (Provided by Tenor)" id="486" name="Google Shape;486;p36"/>
          <p:cNvPicPr preferRelativeResize="0"/>
          <p:nvPr/>
        </p:nvPicPr>
        <p:blipFill>
          <a:blip r:embed="rId6">
            <a:alphaModFix/>
          </a:blip>
          <a:stretch>
            <a:fillRect/>
          </a:stretch>
        </p:blipFill>
        <p:spPr>
          <a:xfrm>
            <a:off x="183925" y="147300"/>
            <a:ext cx="1587900" cy="115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490" name="Shape 490"/>
        <p:cNvGrpSpPr/>
        <p:nvPr/>
      </p:nvGrpSpPr>
      <p:grpSpPr>
        <a:xfrm>
          <a:off x="0" y="0"/>
          <a:ext cx="0" cy="0"/>
          <a:chOff x="0" y="0"/>
          <a:chExt cx="0" cy="0"/>
        </a:xfrm>
      </p:grpSpPr>
      <p:sp>
        <p:nvSpPr>
          <p:cNvPr id="491" name="Google Shape;491;p37"/>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492" name="Google Shape;492;p37"/>
          <p:cNvGrpSpPr/>
          <p:nvPr/>
        </p:nvGrpSpPr>
        <p:grpSpPr>
          <a:xfrm>
            <a:off x="192300" y="573475"/>
            <a:ext cx="3530485" cy="2346751"/>
            <a:chOff x="0" y="-38100"/>
            <a:chExt cx="1554321" cy="1407600"/>
          </a:xfrm>
        </p:grpSpPr>
        <p:sp>
          <p:nvSpPr>
            <p:cNvPr id="493" name="Google Shape;493;p37"/>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4" name="Google Shape;494;p37"/>
            <p:cNvSpPr txBox="1"/>
            <p:nvPr/>
          </p:nvSpPr>
          <p:spPr>
            <a:xfrm>
              <a:off x="0" y="-38100"/>
              <a:ext cx="1534500" cy="1407600"/>
            </a:xfrm>
            <a:prstGeom prst="rect">
              <a:avLst/>
            </a:prstGeom>
            <a:noFill/>
            <a:ln>
              <a:noFill/>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latin typeface="Calibri"/>
                <a:ea typeface="Calibri"/>
                <a:cs typeface="Calibri"/>
                <a:sym typeface="Calibri"/>
              </a:endParaRPr>
            </a:p>
            <a:p>
              <a:pPr indent="0" lvl="0" marL="0" marR="0" rtl="0" algn="just">
                <a:lnSpc>
                  <a:spcPct val="147722"/>
                </a:lnSpc>
                <a:spcBef>
                  <a:spcPts val="0"/>
                </a:spcBef>
                <a:spcAft>
                  <a:spcPts val="0"/>
                </a:spcAft>
                <a:buNone/>
              </a:pPr>
              <a:r>
                <a:t/>
              </a:r>
              <a:endParaRPr b="1" sz="1000">
                <a:latin typeface="Calibri"/>
                <a:ea typeface="Calibri"/>
                <a:cs typeface="Calibri"/>
                <a:sym typeface="Calibri"/>
              </a:endParaRPr>
            </a:p>
            <a:p>
              <a:pPr indent="0" lvl="0" marL="0" marR="0" rtl="0" algn="just">
                <a:lnSpc>
                  <a:spcPct val="147722"/>
                </a:lnSpc>
                <a:spcBef>
                  <a:spcPts val="0"/>
                </a:spcBef>
                <a:spcAft>
                  <a:spcPts val="0"/>
                </a:spcAft>
                <a:buNone/>
              </a:pPr>
              <a:r>
                <a:t/>
              </a:r>
              <a:endParaRPr b="1" sz="1000">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latin typeface="Calibri"/>
                <a:ea typeface="Calibri"/>
                <a:cs typeface="Calibri"/>
                <a:sym typeface="Calibri"/>
              </a:endParaRPr>
            </a:p>
            <a:p>
              <a:pPr indent="-292100" lvl="0" marL="342900" marR="0" rtl="0" algn="just">
                <a:lnSpc>
                  <a:spcPct val="147722"/>
                </a:lnSpc>
                <a:spcBef>
                  <a:spcPts val="0"/>
                </a:spcBef>
                <a:spcAft>
                  <a:spcPts val="0"/>
                </a:spcAft>
                <a:buSzPts val="1000"/>
                <a:buFont typeface="Calibri"/>
                <a:buChar char="➢"/>
              </a:pPr>
              <a:r>
                <a:rPr b="1" lang="en" sz="1000">
                  <a:latin typeface="Georgia"/>
                  <a:ea typeface="Georgia"/>
                  <a:cs typeface="Georgia"/>
                  <a:sym typeface="Georgia"/>
                </a:rPr>
                <a:t>Assaults </a:t>
              </a:r>
              <a:r>
                <a:rPr lang="en" sz="1000">
                  <a:latin typeface="Georgia"/>
                  <a:ea typeface="Georgia"/>
                  <a:cs typeface="Georgia"/>
                  <a:sym typeface="Georgia"/>
                </a:rPr>
                <a:t>dominate the weapon-related crime landscape in LA, particularly </a:t>
              </a:r>
              <a:r>
                <a:rPr b="1" lang="en" sz="1000">
                  <a:latin typeface="Georgia"/>
                  <a:ea typeface="Georgia"/>
                  <a:cs typeface="Georgia"/>
                  <a:sym typeface="Georgia"/>
                </a:rPr>
                <a:t>simple assaults</a:t>
              </a:r>
              <a:r>
                <a:rPr lang="en" sz="1000">
                  <a:latin typeface="Georgia"/>
                  <a:ea typeface="Georgia"/>
                  <a:cs typeface="Georgia"/>
                  <a:sym typeface="Georgia"/>
                </a:rPr>
                <a:t>.  </a:t>
              </a:r>
              <a:endParaRPr sz="1000">
                <a:latin typeface="Georgia"/>
                <a:ea typeface="Georgia"/>
                <a:cs typeface="Georgia"/>
                <a:sym typeface="Georgia"/>
              </a:endParaRPr>
            </a:p>
            <a:p>
              <a:pPr indent="-292100" lvl="0" marL="342900" marR="0" rtl="0" algn="just">
                <a:lnSpc>
                  <a:spcPct val="147722"/>
                </a:lnSpc>
                <a:spcBef>
                  <a:spcPts val="0"/>
                </a:spcBef>
                <a:spcAft>
                  <a:spcPts val="0"/>
                </a:spcAft>
                <a:buSzPts val="1000"/>
                <a:buFont typeface="Calibri"/>
                <a:buChar char="➢"/>
              </a:pPr>
              <a:r>
                <a:rPr b="1" lang="en" sz="1000">
                  <a:latin typeface="Georgia"/>
                  <a:ea typeface="Georgia"/>
                  <a:cs typeface="Georgia"/>
                  <a:sym typeface="Georgia"/>
                </a:rPr>
                <a:t>Intimate partner violence</a:t>
              </a:r>
              <a:r>
                <a:rPr lang="en" sz="1000">
                  <a:latin typeface="Georgia"/>
                  <a:ea typeface="Georgia"/>
                  <a:cs typeface="Georgia"/>
                  <a:sym typeface="Georgia"/>
                </a:rPr>
                <a:t> (both simple and aggravated) is a prominent issue, reflecting recurring patterns of domestic conflict. </a:t>
              </a:r>
              <a:endParaRPr sz="1000">
                <a:latin typeface="Georgia"/>
                <a:ea typeface="Georgia"/>
                <a:cs typeface="Georgia"/>
                <a:sym typeface="Georgia"/>
              </a:endParaRPr>
            </a:p>
            <a:p>
              <a:pPr indent="-285750" lvl="0" marL="342900" marR="0" rtl="0" algn="just">
                <a:lnSpc>
                  <a:spcPct val="147722"/>
                </a:lnSpc>
                <a:spcBef>
                  <a:spcPts val="0"/>
                </a:spcBef>
                <a:spcAft>
                  <a:spcPts val="0"/>
                </a:spcAft>
                <a:buSzPts val="900"/>
                <a:buFont typeface="Calibri"/>
                <a:buChar char="➢"/>
              </a:pPr>
              <a:r>
                <a:rPr b="1" lang="en" sz="1000">
                  <a:latin typeface="Georgia"/>
                  <a:ea typeface="Georgia"/>
                  <a:cs typeface="Georgia"/>
                  <a:sym typeface="Georgia"/>
                </a:rPr>
                <a:t>Robbery and aggravated assaults</a:t>
              </a:r>
              <a:r>
                <a:rPr lang="en" sz="1000">
                  <a:latin typeface="Georgia"/>
                  <a:ea typeface="Georgia"/>
                  <a:cs typeface="Georgia"/>
                  <a:sym typeface="Georgia"/>
                </a:rPr>
                <a:t> occur but are less frequent, suggesting that high-severity weapon crimes are comparatively limited.</a:t>
              </a:r>
              <a:endParaRPr sz="900">
                <a:latin typeface="Georgia"/>
                <a:ea typeface="Georgia"/>
                <a:cs typeface="Georgia"/>
                <a:sym typeface="Georgia"/>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495" name="Google Shape;495;p37"/>
          <p:cNvGrpSpPr/>
          <p:nvPr/>
        </p:nvGrpSpPr>
        <p:grpSpPr>
          <a:xfrm>
            <a:off x="7786859" y="3970239"/>
            <a:ext cx="2346554" cy="2346554"/>
            <a:chOff x="0" y="0"/>
            <a:chExt cx="812800" cy="812800"/>
          </a:xfrm>
        </p:grpSpPr>
        <p:sp>
          <p:nvSpPr>
            <p:cNvPr id="496" name="Google Shape;496;p3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497" name="Google Shape;497;p37"/>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498" name="Google Shape;498;p37"/>
          <p:cNvSpPr txBox="1"/>
          <p:nvPr/>
        </p:nvSpPr>
        <p:spPr>
          <a:xfrm>
            <a:off x="192300" y="147975"/>
            <a:ext cx="8702400" cy="2463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1600">
                <a:solidFill>
                  <a:srgbClr val="FDFDFD"/>
                </a:solidFill>
                <a:latin typeface="Georgia"/>
                <a:ea typeface="Georgia"/>
                <a:cs typeface="Georgia"/>
                <a:sym typeface="Georgia"/>
              </a:rPr>
              <a:t>DISTRIBUTION OF CRIMES WITH MOST WEAPONS USAGE</a:t>
            </a:r>
            <a:endParaRPr i="0" sz="300" u="none" cap="none" strike="noStrike">
              <a:solidFill>
                <a:srgbClr val="000000"/>
              </a:solidFill>
              <a:latin typeface="Georgia"/>
              <a:ea typeface="Georgia"/>
              <a:cs typeface="Georgia"/>
              <a:sym typeface="Georgia"/>
            </a:endParaRPr>
          </a:p>
        </p:txBody>
      </p:sp>
      <p:pic>
        <p:nvPicPr>
          <p:cNvPr id="499" name="Google Shape;499;p37"/>
          <p:cNvPicPr preferRelativeResize="0"/>
          <p:nvPr/>
        </p:nvPicPr>
        <p:blipFill>
          <a:blip r:embed="rId4">
            <a:alphaModFix/>
          </a:blip>
          <a:stretch>
            <a:fillRect/>
          </a:stretch>
        </p:blipFill>
        <p:spPr>
          <a:xfrm>
            <a:off x="3955475" y="1173300"/>
            <a:ext cx="5070051" cy="3212751"/>
          </a:xfrm>
          <a:prstGeom prst="rect">
            <a:avLst/>
          </a:prstGeom>
          <a:noFill/>
          <a:ln>
            <a:noFill/>
          </a:ln>
        </p:spPr>
      </p:pic>
      <p:pic>
        <p:nvPicPr>
          <p:cNvPr id="500" name="Google Shape;500;p37"/>
          <p:cNvPicPr preferRelativeResize="0"/>
          <p:nvPr/>
        </p:nvPicPr>
        <p:blipFill>
          <a:blip r:embed="rId5">
            <a:alphaModFix/>
          </a:blip>
          <a:stretch>
            <a:fillRect/>
          </a:stretch>
        </p:blipFill>
        <p:spPr>
          <a:xfrm>
            <a:off x="192300" y="3043225"/>
            <a:ext cx="3579849" cy="1983750"/>
          </a:xfrm>
          <a:prstGeom prst="rect">
            <a:avLst/>
          </a:prstGeom>
          <a:noFill/>
          <a:ln>
            <a:noFill/>
          </a:ln>
        </p:spPr>
      </p:pic>
    </p:spTree>
  </p:cSld>
  <p:clrMapOvr>
    <a:masterClrMapping/>
  </p:clrMapOvr>
  <mc:AlternateContent>
    <mc:Choice Requires="p14">
      <p:transition spd="med">
        <p14:prism dir="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04" name="Shape 504"/>
        <p:cNvGrpSpPr/>
        <p:nvPr/>
      </p:nvGrpSpPr>
      <p:grpSpPr>
        <a:xfrm>
          <a:off x="0" y="0"/>
          <a:ext cx="0" cy="0"/>
          <a:chOff x="0" y="0"/>
          <a:chExt cx="0" cy="0"/>
        </a:xfrm>
      </p:grpSpPr>
      <p:sp>
        <p:nvSpPr>
          <p:cNvPr id="505" name="Google Shape;505;p38"/>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506" name="Google Shape;506;p38"/>
          <p:cNvGrpSpPr/>
          <p:nvPr/>
        </p:nvGrpSpPr>
        <p:grpSpPr>
          <a:xfrm>
            <a:off x="116100" y="681950"/>
            <a:ext cx="4169466" cy="4290365"/>
            <a:chOff x="0" y="-38100"/>
            <a:chExt cx="1554321" cy="1407600"/>
          </a:xfrm>
        </p:grpSpPr>
        <p:sp>
          <p:nvSpPr>
            <p:cNvPr id="507" name="Google Shape;507;p38"/>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08" name="Google Shape;508;p38"/>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292100" lvl="0" marL="457200" rtl="0" algn="just">
                <a:lnSpc>
                  <a:spcPct val="147722"/>
                </a:lnSpc>
                <a:spcBef>
                  <a:spcPts val="0"/>
                </a:spcBef>
                <a:spcAft>
                  <a:spcPts val="0"/>
                </a:spcAft>
                <a:buClr>
                  <a:srgbClr val="0E0E0E"/>
                </a:buClr>
                <a:buSzPts val="1000"/>
                <a:buFont typeface="Georgia"/>
                <a:buChar char="➢"/>
              </a:pPr>
              <a:r>
                <a:rPr lang="en" sz="1000">
                  <a:solidFill>
                    <a:srgbClr val="0E0E0E"/>
                  </a:solidFill>
                  <a:latin typeface="Georgia"/>
                  <a:ea typeface="Georgia"/>
                  <a:cs typeface="Georgia"/>
                  <a:sym typeface="Georgia"/>
                </a:rPr>
                <a:t>Statistically significant association found between the two categorical variables.</a:t>
              </a:r>
              <a:endParaRPr sz="1000">
                <a:solidFill>
                  <a:srgbClr val="0E0E0E"/>
                </a:solidFill>
                <a:latin typeface="Georgia"/>
                <a:ea typeface="Georgia"/>
                <a:cs typeface="Georgia"/>
                <a:sym typeface="Georgia"/>
              </a:endParaRPr>
            </a:p>
            <a:p>
              <a:pPr indent="0" lvl="0" marL="457200" rtl="0" algn="just">
                <a:lnSpc>
                  <a:spcPct val="147722"/>
                </a:lnSpc>
                <a:spcBef>
                  <a:spcPts val="0"/>
                </a:spcBef>
                <a:spcAft>
                  <a:spcPts val="0"/>
                </a:spcAft>
                <a:buNone/>
              </a:pPr>
              <a:r>
                <a:t/>
              </a:r>
              <a:endParaRPr sz="1000">
                <a:solidFill>
                  <a:srgbClr val="0E0E0E"/>
                </a:solidFill>
                <a:latin typeface="Georgia"/>
                <a:ea typeface="Georgia"/>
                <a:cs typeface="Georgia"/>
                <a:sym typeface="Georgia"/>
              </a:endParaRPr>
            </a:p>
            <a:p>
              <a:pPr indent="-292100" lvl="0" marL="457200" rtl="0" algn="just">
                <a:lnSpc>
                  <a:spcPct val="147722"/>
                </a:lnSpc>
                <a:spcBef>
                  <a:spcPts val="0"/>
                </a:spcBef>
                <a:spcAft>
                  <a:spcPts val="0"/>
                </a:spcAft>
                <a:buClr>
                  <a:srgbClr val="0E0E0E"/>
                </a:buClr>
                <a:buSzPts val="1000"/>
                <a:buFont typeface="Georgia"/>
                <a:buChar char="➢"/>
              </a:pPr>
              <a:r>
                <a:rPr lang="en" sz="1000">
                  <a:solidFill>
                    <a:srgbClr val="0E0E0E"/>
                  </a:solidFill>
                  <a:latin typeface="Georgia"/>
                  <a:ea typeface="Georgia"/>
                  <a:cs typeface="Georgia"/>
                  <a:sym typeface="Georgia"/>
                </a:rPr>
                <a:t>Chi-Square Tests conducted on Victim Sex and Crime as well as Victim Descent, and Crime.  </a:t>
              </a:r>
              <a:endParaRPr sz="1000">
                <a:solidFill>
                  <a:srgbClr val="0E0E0E"/>
                </a:solidFill>
                <a:latin typeface="Georgia"/>
                <a:ea typeface="Georgia"/>
                <a:cs typeface="Georgia"/>
                <a:sym typeface="Georgia"/>
              </a:endParaRPr>
            </a:p>
            <a:p>
              <a:pPr indent="0" lvl="0" marL="457200" rtl="0" algn="just">
                <a:lnSpc>
                  <a:spcPct val="147722"/>
                </a:lnSpc>
                <a:spcBef>
                  <a:spcPts val="0"/>
                </a:spcBef>
                <a:spcAft>
                  <a:spcPts val="0"/>
                </a:spcAft>
                <a:buNone/>
              </a:pPr>
              <a:r>
                <a:t/>
              </a:r>
              <a:endParaRPr sz="1000">
                <a:solidFill>
                  <a:srgbClr val="0E0E0E"/>
                </a:solidFill>
                <a:latin typeface="Georgia"/>
                <a:ea typeface="Georgia"/>
                <a:cs typeface="Georgia"/>
                <a:sym typeface="Georgia"/>
              </a:endParaRPr>
            </a:p>
            <a:p>
              <a:pPr indent="-292100" lvl="0" marL="457200" rtl="0" algn="just">
                <a:lnSpc>
                  <a:spcPct val="147722"/>
                </a:lnSpc>
                <a:spcBef>
                  <a:spcPts val="0"/>
                </a:spcBef>
                <a:spcAft>
                  <a:spcPts val="0"/>
                </a:spcAft>
                <a:buClr>
                  <a:srgbClr val="0E0E0E"/>
                </a:buClr>
                <a:buSzPts val="1000"/>
                <a:buFont typeface="Georgia"/>
                <a:buChar char="➢"/>
              </a:pPr>
              <a:r>
                <a:rPr lang="en" sz="1000">
                  <a:solidFill>
                    <a:srgbClr val="0E0E0E"/>
                  </a:solidFill>
                  <a:latin typeface="Georgia"/>
                  <a:ea typeface="Georgia"/>
                  <a:cs typeface="Georgia"/>
                  <a:sym typeface="Georgia"/>
                </a:rPr>
                <a:t>High X-Squared values indicating difference in distribution of the features.</a:t>
              </a:r>
              <a:endParaRPr sz="1000">
                <a:solidFill>
                  <a:srgbClr val="0E0E0E"/>
                </a:solidFill>
                <a:latin typeface="Georgia"/>
                <a:ea typeface="Georgia"/>
                <a:cs typeface="Georgia"/>
                <a:sym typeface="Georgia"/>
              </a:endParaRPr>
            </a:p>
            <a:p>
              <a:pPr indent="0" lvl="0" marL="457200" rtl="0" algn="just">
                <a:lnSpc>
                  <a:spcPct val="147722"/>
                </a:lnSpc>
                <a:spcBef>
                  <a:spcPts val="0"/>
                </a:spcBef>
                <a:spcAft>
                  <a:spcPts val="0"/>
                </a:spcAft>
                <a:buNone/>
              </a:pPr>
              <a:r>
                <a:t/>
              </a:r>
              <a:endParaRPr sz="1000">
                <a:solidFill>
                  <a:srgbClr val="0E0E0E"/>
                </a:solidFill>
                <a:latin typeface="Georgia"/>
                <a:ea typeface="Georgia"/>
                <a:cs typeface="Georgia"/>
                <a:sym typeface="Georgia"/>
              </a:endParaRPr>
            </a:p>
            <a:p>
              <a:pPr indent="-292100" lvl="0" marL="457200" rtl="0" algn="just">
                <a:lnSpc>
                  <a:spcPct val="147722"/>
                </a:lnSpc>
                <a:spcBef>
                  <a:spcPts val="0"/>
                </a:spcBef>
                <a:spcAft>
                  <a:spcPts val="0"/>
                </a:spcAft>
                <a:buClr>
                  <a:srgbClr val="0E0E0E"/>
                </a:buClr>
                <a:buSzPts val="1000"/>
                <a:buFont typeface="Georgia"/>
                <a:buChar char="➢"/>
              </a:pPr>
              <a:r>
                <a:rPr lang="en" sz="1000">
                  <a:solidFill>
                    <a:srgbClr val="0E0E0E"/>
                  </a:solidFill>
                  <a:latin typeface="Georgia"/>
                  <a:ea typeface="Georgia"/>
                  <a:cs typeface="Georgia"/>
                  <a:sym typeface="Georgia"/>
                </a:rPr>
                <a:t>Accept the alternative hypothesis.(p -value &lt; 0.05)</a:t>
              </a:r>
              <a:endParaRPr sz="1000">
                <a:solidFill>
                  <a:srgbClr val="0E0E0E"/>
                </a:solidFill>
                <a:latin typeface="Georgia"/>
                <a:ea typeface="Georgia"/>
                <a:cs typeface="Georgia"/>
                <a:sym typeface="Georgia"/>
              </a:endParaRPr>
            </a:p>
            <a:p>
              <a:pPr indent="0" lvl="0" marL="457200" rtl="0" algn="just">
                <a:lnSpc>
                  <a:spcPct val="147722"/>
                </a:lnSpc>
                <a:spcBef>
                  <a:spcPts val="0"/>
                </a:spcBef>
                <a:spcAft>
                  <a:spcPts val="0"/>
                </a:spcAft>
                <a:buNone/>
              </a:pPr>
              <a:r>
                <a:t/>
              </a:r>
              <a:endParaRPr sz="1000">
                <a:solidFill>
                  <a:srgbClr val="0E0E0E"/>
                </a:solidFill>
                <a:latin typeface="Georgia"/>
                <a:ea typeface="Georgia"/>
                <a:cs typeface="Georgia"/>
                <a:sym typeface="Georgia"/>
              </a:endParaRPr>
            </a:p>
            <a:p>
              <a:pPr indent="-292100" lvl="0" marL="457200" rtl="0" algn="just">
                <a:lnSpc>
                  <a:spcPct val="147722"/>
                </a:lnSpc>
                <a:spcBef>
                  <a:spcPts val="0"/>
                </a:spcBef>
                <a:spcAft>
                  <a:spcPts val="0"/>
                </a:spcAft>
                <a:buClr>
                  <a:srgbClr val="0E0E0E"/>
                </a:buClr>
                <a:buSzPts val="1000"/>
                <a:buFont typeface="Georgia"/>
                <a:buChar char="➢"/>
              </a:pPr>
              <a:r>
                <a:rPr lang="en" sz="1000">
                  <a:solidFill>
                    <a:srgbClr val="0E0E0E"/>
                  </a:solidFill>
                  <a:latin typeface="Georgia"/>
                  <a:ea typeface="Georgia"/>
                  <a:cs typeface="Georgia"/>
                  <a:sym typeface="Georgia"/>
                </a:rPr>
                <a:t>Conclude that the variables are dependent on each other.</a:t>
              </a:r>
              <a:endParaRPr sz="1000">
                <a:solidFill>
                  <a:srgbClr val="0E0E0E"/>
                </a:solidFill>
                <a:latin typeface="Georgia"/>
                <a:ea typeface="Georgia"/>
                <a:cs typeface="Georgia"/>
                <a:sym typeface="Georgia"/>
              </a:endParaRPr>
            </a:p>
            <a:p>
              <a:pPr indent="0" lvl="0" marL="0" marR="0" rtl="0" algn="l">
                <a:lnSpc>
                  <a:spcPct val="147722"/>
                </a:lnSpc>
                <a:spcBef>
                  <a:spcPts val="0"/>
                </a:spcBef>
                <a:spcAft>
                  <a:spcPts val="0"/>
                </a:spcAft>
                <a:buClr>
                  <a:srgbClr val="000000"/>
                </a:buClr>
                <a:buSzPts val="900"/>
                <a:buFont typeface="Arial"/>
                <a:buNone/>
              </a:pPr>
              <a:r>
                <a:t/>
              </a:r>
              <a:endParaRPr sz="900">
                <a:solidFill>
                  <a:srgbClr val="0E0E0E"/>
                </a:solidFill>
                <a:latin typeface="Calibri"/>
                <a:ea typeface="Calibri"/>
                <a:cs typeface="Calibri"/>
                <a:sym typeface="Calibri"/>
              </a:endParaRPr>
            </a:p>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09" name="Google Shape;509;p38"/>
          <p:cNvGrpSpPr/>
          <p:nvPr/>
        </p:nvGrpSpPr>
        <p:grpSpPr>
          <a:xfrm>
            <a:off x="-1061943" y="-1173261"/>
            <a:ext cx="2346554" cy="2346554"/>
            <a:chOff x="0" y="0"/>
            <a:chExt cx="812800" cy="812800"/>
          </a:xfrm>
        </p:grpSpPr>
        <p:sp>
          <p:nvSpPr>
            <p:cNvPr id="510" name="Google Shape;510;p3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1" name="Google Shape;511;p3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12" name="Google Shape;512;p38"/>
          <p:cNvSpPr txBox="1"/>
          <p:nvPr/>
        </p:nvSpPr>
        <p:spPr>
          <a:xfrm>
            <a:off x="192299" y="147975"/>
            <a:ext cx="8702400" cy="2925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1900">
                <a:solidFill>
                  <a:srgbClr val="FDFDFD"/>
                </a:solidFill>
                <a:latin typeface="Georgia"/>
                <a:ea typeface="Georgia"/>
                <a:cs typeface="Georgia"/>
                <a:sym typeface="Georgia"/>
              </a:rPr>
              <a:t>Statistical Insights: Chi-Square Test Outcomes</a:t>
            </a:r>
            <a:endParaRPr i="0" sz="200" u="none" cap="none" strike="noStrike">
              <a:solidFill>
                <a:srgbClr val="000000"/>
              </a:solidFill>
              <a:latin typeface="Georgia"/>
              <a:ea typeface="Georgia"/>
              <a:cs typeface="Georgia"/>
              <a:sym typeface="Georgia"/>
            </a:endParaRPr>
          </a:p>
        </p:txBody>
      </p:sp>
      <p:pic>
        <p:nvPicPr>
          <p:cNvPr id="513" name="Google Shape;513;p38"/>
          <p:cNvPicPr preferRelativeResize="0"/>
          <p:nvPr/>
        </p:nvPicPr>
        <p:blipFill>
          <a:blip r:embed="rId4">
            <a:alphaModFix/>
          </a:blip>
          <a:stretch>
            <a:fillRect/>
          </a:stretch>
        </p:blipFill>
        <p:spPr>
          <a:xfrm>
            <a:off x="4795250" y="1297600"/>
            <a:ext cx="3938149" cy="1348850"/>
          </a:xfrm>
          <a:prstGeom prst="rect">
            <a:avLst/>
          </a:prstGeom>
          <a:noFill/>
          <a:ln>
            <a:noFill/>
          </a:ln>
        </p:spPr>
      </p:pic>
      <p:pic>
        <p:nvPicPr>
          <p:cNvPr id="514" name="Google Shape;514;p38"/>
          <p:cNvPicPr preferRelativeResize="0"/>
          <p:nvPr/>
        </p:nvPicPr>
        <p:blipFill>
          <a:blip r:embed="rId5">
            <a:alphaModFix/>
          </a:blip>
          <a:stretch>
            <a:fillRect/>
          </a:stretch>
        </p:blipFill>
        <p:spPr>
          <a:xfrm>
            <a:off x="4795250" y="3282800"/>
            <a:ext cx="3938149" cy="1359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18" name="Shape 518"/>
        <p:cNvGrpSpPr/>
        <p:nvPr/>
      </p:nvGrpSpPr>
      <p:grpSpPr>
        <a:xfrm>
          <a:off x="0" y="0"/>
          <a:ext cx="0" cy="0"/>
          <a:chOff x="0" y="0"/>
          <a:chExt cx="0" cy="0"/>
        </a:xfrm>
      </p:grpSpPr>
      <p:sp>
        <p:nvSpPr>
          <p:cNvPr id="519" name="Google Shape;519;p39"/>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520" name="Google Shape;520;p39"/>
          <p:cNvGrpSpPr/>
          <p:nvPr/>
        </p:nvGrpSpPr>
        <p:grpSpPr>
          <a:xfrm>
            <a:off x="192300" y="573475"/>
            <a:ext cx="3036677" cy="4374258"/>
            <a:chOff x="0" y="-38100"/>
            <a:chExt cx="1554321" cy="1407600"/>
          </a:xfrm>
        </p:grpSpPr>
        <p:sp>
          <p:nvSpPr>
            <p:cNvPr id="521" name="Google Shape;521;p39"/>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2" name="Google Shape;522;p39"/>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b="1" sz="1000">
                <a:solidFill>
                  <a:srgbClr val="0E0E0E"/>
                </a:solidFill>
                <a:latin typeface="Calibri"/>
                <a:ea typeface="Calibri"/>
                <a:cs typeface="Calibri"/>
                <a:sym typeface="Calibri"/>
              </a:endParaRPr>
            </a:p>
            <a:p>
              <a:pPr indent="-292100" lvl="0" marL="342900" marR="0" rtl="0" algn="just">
                <a:lnSpc>
                  <a:spcPct val="147722"/>
                </a:lnSpc>
                <a:spcBef>
                  <a:spcPts val="0"/>
                </a:spcBef>
                <a:spcAft>
                  <a:spcPts val="0"/>
                </a:spcAft>
                <a:buClr>
                  <a:srgbClr val="0E0E0E"/>
                </a:buClr>
                <a:buSzPts val="1000"/>
                <a:buFont typeface="Calibri"/>
                <a:buChar char="❏"/>
              </a:pPr>
              <a:r>
                <a:rPr b="1" lang="en" sz="1000">
                  <a:solidFill>
                    <a:srgbClr val="0E0E0E"/>
                  </a:solidFill>
                  <a:latin typeface="Calibri"/>
                  <a:ea typeface="Calibri"/>
                  <a:cs typeface="Calibri"/>
                  <a:sym typeface="Calibri"/>
                </a:rPr>
                <a:t>Black and Hispanic/Latino/Mexican</a:t>
              </a:r>
              <a:r>
                <a:rPr lang="en" sz="1000">
                  <a:solidFill>
                    <a:srgbClr val="0E0E0E"/>
                  </a:solidFill>
                  <a:latin typeface="Calibri"/>
                  <a:ea typeface="Calibri"/>
                  <a:cs typeface="Calibri"/>
                  <a:sym typeface="Calibri"/>
                </a:rPr>
                <a:t> groups exhibit the highest crime counts, indicated by darker shades.  </a:t>
              </a:r>
              <a:endParaRPr sz="1000">
                <a:solidFill>
                  <a:srgbClr val="0E0E0E"/>
                </a:solidFill>
                <a:latin typeface="Calibri"/>
                <a:ea typeface="Calibri"/>
                <a:cs typeface="Calibri"/>
                <a:sym typeface="Calibri"/>
              </a:endParaRPr>
            </a:p>
            <a:p>
              <a:pPr indent="0" lvl="0" marL="0" marR="0" rtl="0" algn="just">
                <a:lnSpc>
                  <a:spcPct val="147722"/>
                </a:lnSpc>
                <a:spcBef>
                  <a:spcPts val="0"/>
                </a:spcBef>
                <a:spcAft>
                  <a:spcPts val="0"/>
                </a:spcAft>
                <a:buNone/>
              </a:pPr>
              <a:r>
                <a:t/>
              </a:r>
              <a:endParaRPr sz="1000">
                <a:solidFill>
                  <a:srgbClr val="0E0E0E"/>
                </a:solidFill>
                <a:latin typeface="Calibri"/>
                <a:ea typeface="Calibri"/>
                <a:cs typeface="Calibri"/>
                <a:sym typeface="Calibri"/>
              </a:endParaRPr>
            </a:p>
            <a:p>
              <a:pPr indent="-292100" lvl="0" marL="342900" marR="0" rtl="0" algn="just">
                <a:lnSpc>
                  <a:spcPct val="147722"/>
                </a:lnSpc>
                <a:spcBef>
                  <a:spcPts val="0"/>
                </a:spcBef>
                <a:spcAft>
                  <a:spcPts val="0"/>
                </a:spcAft>
                <a:buClr>
                  <a:srgbClr val="0E0E0E"/>
                </a:buClr>
                <a:buSzPts val="1000"/>
                <a:buFont typeface="Calibri"/>
                <a:buChar char="❏"/>
              </a:pPr>
              <a:r>
                <a:rPr lang="en" sz="1000">
                  <a:solidFill>
                    <a:srgbClr val="0E0E0E"/>
                  </a:solidFill>
                  <a:latin typeface="Calibri"/>
                  <a:ea typeface="Calibri"/>
                  <a:cs typeface="Calibri"/>
                  <a:sym typeface="Calibri"/>
                </a:rPr>
                <a:t>Crimes against </a:t>
              </a:r>
              <a:r>
                <a:rPr b="1" lang="en" sz="1000">
                  <a:solidFill>
                    <a:srgbClr val="0E0E0E"/>
                  </a:solidFill>
                  <a:latin typeface="Calibri"/>
                  <a:ea typeface="Calibri"/>
                  <a:cs typeface="Calibri"/>
                  <a:sym typeface="Calibri"/>
                </a:rPr>
                <a:t>females</a:t>
              </a:r>
              <a:r>
                <a:rPr lang="en" sz="1000">
                  <a:solidFill>
                    <a:srgbClr val="0E0E0E"/>
                  </a:solidFill>
                  <a:latin typeface="Calibri"/>
                  <a:ea typeface="Calibri"/>
                  <a:cs typeface="Calibri"/>
                  <a:sym typeface="Calibri"/>
                </a:rPr>
                <a:t> appear less frequent overall, with relatively lighter shades in general.</a:t>
              </a:r>
              <a:endParaRPr sz="1000">
                <a:solidFill>
                  <a:srgbClr val="0E0E0E"/>
                </a:solidFill>
                <a:latin typeface="Calibri"/>
                <a:ea typeface="Calibri"/>
                <a:cs typeface="Calibri"/>
                <a:sym typeface="Calibri"/>
              </a:endParaRPr>
            </a:p>
            <a:p>
              <a:pPr indent="0" lvl="0" marL="457200" marR="0" rtl="0" algn="just">
                <a:lnSpc>
                  <a:spcPct val="147722"/>
                </a:lnSpc>
                <a:spcBef>
                  <a:spcPts val="0"/>
                </a:spcBef>
                <a:spcAft>
                  <a:spcPts val="0"/>
                </a:spcAft>
                <a:buNone/>
              </a:pPr>
              <a:r>
                <a:t/>
              </a:r>
              <a:endParaRPr sz="1000">
                <a:solidFill>
                  <a:srgbClr val="0E0E0E"/>
                </a:solidFill>
                <a:latin typeface="Calibri"/>
                <a:ea typeface="Calibri"/>
                <a:cs typeface="Calibri"/>
                <a:sym typeface="Calibri"/>
              </a:endParaRPr>
            </a:p>
            <a:p>
              <a:pPr indent="-292100" lvl="0" marL="342900" marR="0" rtl="0" algn="just">
                <a:lnSpc>
                  <a:spcPct val="147722"/>
                </a:lnSpc>
                <a:spcBef>
                  <a:spcPts val="0"/>
                </a:spcBef>
                <a:spcAft>
                  <a:spcPts val="0"/>
                </a:spcAft>
                <a:buClr>
                  <a:srgbClr val="0E0E0E"/>
                </a:buClr>
                <a:buSzPts val="1000"/>
                <a:buFont typeface="Calibri"/>
                <a:buChar char="❏"/>
              </a:pPr>
              <a:r>
                <a:rPr lang="en" sz="1000">
                  <a:solidFill>
                    <a:srgbClr val="0E0E0E"/>
                  </a:solidFill>
                  <a:latin typeface="Calibri"/>
                  <a:ea typeface="Calibri"/>
                  <a:cs typeface="Calibri"/>
                  <a:sym typeface="Calibri"/>
                </a:rPr>
                <a:t>The Unknown Sex category also has significant counts across several ethnicities, particularly </a:t>
              </a:r>
              <a:r>
                <a:rPr b="1" lang="en" sz="1000">
                  <a:solidFill>
                    <a:srgbClr val="0E0E0E"/>
                  </a:solidFill>
                  <a:latin typeface="Calibri"/>
                  <a:ea typeface="Calibri"/>
                  <a:cs typeface="Calibri"/>
                  <a:sym typeface="Calibri"/>
                </a:rPr>
                <a:t>Black, Hispanic/Latino/Mexican, and White </a:t>
              </a:r>
              <a:r>
                <a:rPr lang="en" sz="1000">
                  <a:solidFill>
                    <a:srgbClr val="0E0E0E"/>
                  </a:solidFill>
                  <a:latin typeface="Calibri"/>
                  <a:ea typeface="Calibri"/>
                  <a:cs typeface="Calibri"/>
                  <a:sym typeface="Calibri"/>
                </a:rPr>
                <a:t>groups.</a:t>
              </a:r>
              <a:endParaRPr sz="1000">
                <a:solidFill>
                  <a:srgbClr val="0E0E0E"/>
                </a:solidFill>
                <a:latin typeface="Calibri"/>
                <a:ea typeface="Calibri"/>
                <a:cs typeface="Calibri"/>
                <a:sym typeface="Calibri"/>
              </a:endParaRPr>
            </a:p>
            <a:p>
              <a:pPr indent="0" lvl="0" marL="5715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23" name="Google Shape;523;p39"/>
          <p:cNvGrpSpPr/>
          <p:nvPr/>
        </p:nvGrpSpPr>
        <p:grpSpPr>
          <a:xfrm>
            <a:off x="7786859" y="3970239"/>
            <a:ext cx="2346554" cy="2346554"/>
            <a:chOff x="0" y="0"/>
            <a:chExt cx="812800" cy="812800"/>
          </a:xfrm>
        </p:grpSpPr>
        <p:sp>
          <p:nvSpPr>
            <p:cNvPr id="524" name="Google Shape;524;p3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25" name="Google Shape;525;p3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26" name="Google Shape;526;p39"/>
          <p:cNvSpPr txBox="1"/>
          <p:nvPr/>
        </p:nvSpPr>
        <p:spPr>
          <a:xfrm>
            <a:off x="192300" y="147975"/>
            <a:ext cx="8702400" cy="2772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1800">
                <a:solidFill>
                  <a:srgbClr val="FDFDFD"/>
                </a:solidFill>
                <a:latin typeface="Georgia"/>
                <a:ea typeface="Georgia"/>
                <a:cs typeface="Georgia"/>
                <a:sym typeface="Georgia"/>
              </a:rPr>
              <a:t>Crime Patterns Across Victim Demographics</a:t>
            </a:r>
            <a:endParaRPr i="0" sz="1800" u="none" cap="none" strike="noStrike">
              <a:solidFill>
                <a:srgbClr val="000000"/>
              </a:solidFill>
              <a:latin typeface="Georgia"/>
              <a:ea typeface="Georgia"/>
              <a:cs typeface="Georgia"/>
              <a:sym typeface="Georgia"/>
            </a:endParaRPr>
          </a:p>
        </p:txBody>
      </p:sp>
      <p:pic>
        <p:nvPicPr>
          <p:cNvPr id="527" name="Google Shape;527;p39"/>
          <p:cNvPicPr preferRelativeResize="0"/>
          <p:nvPr/>
        </p:nvPicPr>
        <p:blipFill>
          <a:blip r:embed="rId4">
            <a:alphaModFix/>
          </a:blip>
          <a:stretch>
            <a:fillRect/>
          </a:stretch>
        </p:blipFill>
        <p:spPr>
          <a:xfrm>
            <a:off x="3361825" y="880075"/>
            <a:ext cx="5574824" cy="3761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531" name="Shape 531"/>
        <p:cNvGrpSpPr/>
        <p:nvPr/>
      </p:nvGrpSpPr>
      <p:grpSpPr>
        <a:xfrm>
          <a:off x="0" y="0"/>
          <a:ext cx="0" cy="0"/>
          <a:chOff x="0" y="0"/>
          <a:chExt cx="0" cy="0"/>
        </a:xfrm>
      </p:grpSpPr>
      <p:sp>
        <p:nvSpPr>
          <p:cNvPr id="532" name="Google Shape;532;p40"/>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533" name="Google Shape;533;p40"/>
          <p:cNvGrpSpPr/>
          <p:nvPr/>
        </p:nvGrpSpPr>
        <p:grpSpPr>
          <a:xfrm>
            <a:off x="192300" y="573475"/>
            <a:ext cx="3036677" cy="4374258"/>
            <a:chOff x="0" y="-38100"/>
            <a:chExt cx="1554321" cy="1407600"/>
          </a:xfrm>
        </p:grpSpPr>
        <p:sp>
          <p:nvSpPr>
            <p:cNvPr id="534" name="Google Shape;534;p40"/>
            <p:cNvSpPr/>
            <p:nvPr/>
          </p:nvSpPr>
          <p:spPr>
            <a:xfrm>
              <a:off x="0" y="0"/>
              <a:ext cx="1554321"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35" name="Google Shape;535;p40"/>
            <p:cNvSpPr txBox="1"/>
            <p:nvPr/>
          </p:nvSpPr>
          <p:spPr>
            <a:xfrm>
              <a:off x="0" y="-38100"/>
              <a:ext cx="1554300" cy="1407600"/>
            </a:xfrm>
            <a:prstGeom prst="rect">
              <a:avLst/>
            </a:prstGeom>
            <a:noFill/>
            <a:ln>
              <a:noFill/>
            </a:ln>
          </p:spPr>
          <p:txBody>
            <a:bodyPr anchorCtr="0" anchor="ctr" bIns="25400" lIns="25400" spcFirstLastPara="1" rIns="25400" wrap="square" tIns="25400">
              <a:noAutofit/>
            </a:bodyPr>
            <a:lstStyle/>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rtl="0" algn="just">
                <a:lnSpc>
                  <a:spcPct val="147722"/>
                </a:lnSpc>
                <a:spcBef>
                  <a:spcPts val="0"/>
                </a:spcBef>
                <a:spcAft>
                  <a:spcPts val="0"/>
                </a:spcAft>
                <a:buNone/>
              </a:pPr>
              <a:r>
                <a:rPr lang="en" sz="1000">
                  <a:solidFill>
                    <a:srgbClr val="0E0E0E"/>
                  </a:solidFill>
                  <a:latin typeface="Georgia"/>
                  <a:ea typeface="Georgia"/>
                  <a:cs typeface="Georgia"/>
                  <a:sym typeface="Georgia"/>
                </a:rPr>
                <a:t>A</a:t>
              </a:r>
              <a:r>
                <a:rPr lang="en" sz="1000">
                  <a:solidFill>
                    <a:srgbClr val="0E0E0E"/>
                  </a:solidFill>
                  <a:latin typeface="Georgia"/>
                  <a:ea typeface="Georgia"/>
                  <a:cs typeface="Georgia"/>
                  <a:sym typeface="Georgia"/>
                </a:rPr>
                <a:t>cross all categories, males (teal) are more frequently victims, especially in cases involving firearms. </a:t>
              </a:r>
              <a:endParaRPr sz="1000">
                <a:solidFill>
                  <a:srgbClr val="0E0E0E"/>
                </a:solidFill>
                <a:latin typeface="Georgia"/>
                <a:ea typeface="Georgia"/>
                <a:cs typeface="Georgia"/>
                <a:sym typeface="Georgia"/>
              </a:endParaRPr>
            </a:p>
            <a:p>
              <a:pPr indent="0" lvl="0" marL="0" rtl="0" algn="just">
                <a:lnSpc>
                  <a:spcPct val="147722"/>
                </a:lnSpc>
                <a:spcBef>
                  <a:spcPts val="0"/>
                </a:spcBef>
                <a:spcAft>
                  <a:spcPts val="0"/>
                </a:spcAft>
                <a:buNone/>
              </a:pPr>
              <a:r>
                <a:t/>
              </a:r>
              <a:endParaRPr sz="1000">
                <a:solidFill>
                  <a:srgbClr val="0E0E0E"/>
                </a:solidFill>
                <a:latin typeface="Georgia"/>
                <a:ea typeface="Georgia"/>
                <a:cs typeface="Georgia"/>
                <a:sym typeface="Georgia"/>
              </a:endParaRPr>
            </a:p>
            <a:p>
              <a:pPr indent="0" lvl="0" marL="0" rtl="0" algn="just">
                <a:lnSpc>
                  <a:spcPct val="147722"/>
                </a:lnSpc>
                <a:spcBef>
                  <a:spcPts val="0"/>
                </a:spcBef>
                <a:spcAft>
                  <a:spcPts val="0"/>
                </a:spcAft>
                <a:buNone/>
              </a:pPr>
              <a:r>
                <a:rPr lang="en" sz="1000">
                  <a:solidFill>
                    <a:srgbClr val="0E0E0E"/>
                  </a:solidFill>
                  <a:latin typeface="Georgia"/>
                  <a:ea typeface="Georgia"/>
                  <a:cs typeface="Georgia"/>
                  <a:sym typeface="Georgia"/>
                </a:rPr>
                <a:t>Female victims (red) appear more frequently in non-weapon-based incidents </a:t>
              </a:r>
              <a:endParaRPr sz="1000">
                <a:solidFill>
                  <a:srgbClr val="0E0E0E"/>
                </a:solidFill>
                <a:latin typeface="Georgia"/>
                <a:ea typeface="Georgia"/>
                <a:cs typeface="Georgia"/>
                <a:sym typeface="Georgia"/>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Georgia"/>
                <a:ea typeface="Georgia"/>
                <a:cs typeface="Georgia"/>
                <a:sym typeface="Georgia"/>
              </a:endParaRPr>
            </a:p>
            <a:p>
              <a:pPr indent="0" lvl="0" marL="0" marR="0" rtl="0" algn="just">
                <a:lnSpc>
                  <a:spcPct val="147722"/>
                </a:lnSpc>
                <a:spcBef>
                  <a:spcPts val="0"/>
                </a:spcBef>
                <a:spcAft>
                  <a:spcPts val="0"/>
                </a:spcAft>
                <a:buClr>
                  <a:srgbClr val="000000"/>
                </a:buClr>
                <a:buSzPts val="900"/>
                <a:buFont typeface="Arial"/>
                <a:buNone/>
              </a:pPr>
              <a:r>
                <a:rPr lang="en" sz="1000">
                  <a:solidFill>
                    <a:srgbClr val="0E0E0E"/>
                  </a:solidFill>
                  <a:latin typeface="Georgia"/>
                  <a:ea typeface="Georgia"/>
                  <a:cs typeface="Georgia"/>
                  <a:sym typeface="Georgia"/>
                </a:rPr>
                <a:t>Handgun</a:t>
              </a:r>
              <a:r>
                <a:rPr lang="en" sz="1000">
                  <a:solidFill>
                    <a:srgbClr val="0E0E0E"/>
                  </a:solidFill>
                  <a:latin typeface="Georgia"/>
                  <a:ea typeface="Georgia"/>
                  <a:cs typeface="Georgia"/>
                  <a:sym typeface="Georgia"/>
                </a:rPr>
                <a:t> usage is notably higher for Black (B) and Hispanic (H) victims, with males being disproportionately represented.</a:t>
              </a:r>
              <a:endParaRPr sz="1000">
                <a:solidFill>
                  <a:srgbClr val="0E0E0E"/>
                </a:solidFill>
                <a:latin typeface="Georgia"/>
                <a:ea typeface="Georgia"/>
                <a:cs typeface="Georgia"/>
                <a:sym typeface="Georgia"/>
              </a:endParaRPr>
            </a:p>
            <a:p>
              <a:pPr indent="0" lvl="0" marL="0" marR="0" rtl="0" algn="l">
                <a:lnSpc>
                  <a:spcPct val="147722"/>
                </a:lnSpc>
                <a:spcBef>
                  <a:spcPts val="0"/>
                </a:spcBef>
                <a:spcAft>
                  <a:spcPts val="0"/>
                </a:spcAft>
                <a:buClr>
                  <a:srgbClr val="000000"/>
                </a:buClr>
                <a:buSzPts val="900"/>
                <a:buFont typeface="Arial"/>
                <a:buNone/>
              </a:pPr>
              <a:r>
                <a:t/>
              </a:r>
              <a:endParaRPr sz="12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a:p>
              <a:pPr indent="0" lvl="0" marL="0" marR="0" rtl="0" algn="l">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36" name="Google Shape;536;p40"/>
          <p:cNvGrpSpPr/>
          <p:nvPr/>
        </p:nvGrpSpPr>
        <p:grpSpPr>
          <a:xfrm>
            <a:off x="7786859" y="3970239"/>
            <a:ext cx="2346554" cy="2346554"/>
            <a:chOff x="0" y="0"/>
            <a:chExt cx="812800" cy="812800"/>
          </a:xfrm>
        </p:grpSpPr>
        <p:sp>
          <p:nvSpPr>
            <p:cNvPr id="537" name="Google Shape;537;p4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38" name="Google Shape;538;p40"/>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39" name="Google Shape;539;p40"/>
          <p:cNvSpPr txBox="1"/>
          <p:nvPr/>
        </p:nvSpPr>
        <p:spPr>
          <a:xfrm>
            <a:off x="192300" y="147975"/>
            <a:ext cx="8702400" cy="2925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1900">
                <a:solidFill>
                  <a:srgbClr val="FDFDFD"/>
                </a:solidFill>
                <a:latin typeface="Georgia"/>
                <a:ea typeface="Georgia"/>
                <a:cs typeface="Georgia"/>
                <a:sym typeface="Georgia"/>
              </a:rPr>
              <a:t>Analyzing Weapon Usage: Victim Sex and Descent</a:t>
            </a:r>
            <a:endParaRPr i="0" sz="100" u="none" cap="none" strike="noStrike">
              <a:solidFill>
                <a:srgbClr val="000000"/>
              </a:solidFill>
              <a:latin typeface="Georgia"/>
              <a:ea typeface="Georgia"/>
              <a:cs typeface="Georgia"/>
              <a:sym typeface="Georgia"/>
            </a:endParaRPr>
          </a:p>
        </p:txBody>
      </p:sp>
      <p:pic>
        <p:nvPicPr>
          <p:cNvPr id="540" name="Google Shape;540;p40"/>
          <p:cNvPicPr preferRelativeResize="0"/>
          <p:nvPr/>
        </p:nvPicPr>
        <p:blipFill>
          <a:blip r:embed="rId4">
            <a:alphaModFix/>
          </a:blip>
          <a:stretch>
            <a:fillRect/>
          </a:stretch>
        </p:blipFill>
        <p:spPr>
          <a:xfrm>
            <a:off x="3493700" y="888725"/>
            <a:ext cx="5400999" cy="33660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544" name="Shape 544"/>
        <p:cNvGrpSpPr/>
        <p:nvPr/>
      </p:nvGrpSpPr>
      <p:grpSpPr>
        <a:xfrm>
          <a:off x="0" y="0"/>
          <a:ext cx="0" cy="0"/>
          <a:chOff x="0" y="0"/>
          <a:chExt cx="0" cy="0"/>
        </a:xfrm>
      </p:grpSpPr>
      <p:grpSp>
        <p:nvGrpSpPr>
          <p:cNvPr id="545" name="Google Shape;545;p41"/>
          <p:cNvGrpSpPr/>
          <p:nvPr/>
        </p:nvGrpSpPr>
        <p:grpSpPr>
          <a:xfrm>
            <a:off x="-2965291" y="-1165663"/>
            <a:ext cx="7589439" cy="7589439"/>
            <a:chOff x="0" y="0"/>
            <a:chExt cx="812800" cy="812800"/>
          </a:xfrm>
        </p:grpSpPr>
        <p:sp>
          <p:nvSpPr>
            <p:cNvPr id="546" name="Google Shape;546;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145DA0"/>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47" name="Google Shape;547;p4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48" name="Google Shape;548;p41"/>
          <p:cNvGrpSpPr/>
          <p:nvPr/>
        </p:nvGrpSpPr>
        <p:grpSpPr>
          <a:xfrm>
            <a:off x="-2564683" y="-898724"/>
            <a:ext cx="6940987" cy="6940987"/>
            <a:chOff x="0" y="0"/>
            <a:chExt cx="812800" cy="812800"/>
          </a:xfrm>
        </p:grpSpPr>
        <p:sp>
          <p:nvSpPr>
            <p:cNvPr id="549" name="Google Shape;549;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50" name="Google Shape;550;p4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51" name="Google Shape;551;p41"/>
          <p:cNvSpPr txBox="1"/>
          <p:nvPr/>
        </p:nvSpPr>
        <p:spPr>
          <a:xfrm>
            <a:off x="27120" y="2394738"/>
            <a:ext cx="1757400" cy="3540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Clr>
                <a:srgbClr val="000000"/>
              </a:buClr>
              <a:buSzPts val="2300"/>
              <a:buFont typeface="Arial"/>
              <a:buNone/>
            </a:pPr>
            <a:r>
              <a:rPr b="1" i="0" lang="en" sz="2300" u="none" cap="none" strike="noStrike">
                <a:solidFill>
                  <a:srgbClr val="FDFDFD"/>
                </a:solidFill>
                <a:latin typeface="Georgia"/>
                <a:ea typeface="Georgia"/>
                <a:cs typeface="Georgia"/>
                <a:sym typeface="Georgia"/>
              </a:rPr>
              <a:t>Conclusion</a:t>
            </a:r>
            <a:endParaRPr i="0" sz="700" u="none" cap="none" strike="noStrike">
              <a:solidFill>
                <a:srgbClr val="000000"/>
              </a:solidFill>
              <a:latin typeface="Georgia"/>
              <a:ea typeface="Georgia"/>
              <a:cs typeface="Georgia"/>
              <a:sym typeface="Georgia"/>
            </a:endParaRPr>
          </a:p>
        </p:txBody>
      </p:sp>
      <p:sp>
        <p:nvSpPr>
          <p:cNvPr id="552" name="Google Shape;552;p41"/>
          <p:cNvSpPr/>
          <p:nvPr/>
        </p:nvSpPr>
        <p:spPr>
          <a:xfrm>
            <a:off x="4502451" y="560120"/>
            <a:ext cx="712128" cy="712128"/>
          </a:xfrm>
          <a:custGeom>
            <a:rect b="b" l="l" r="r" t="t"/>
            <a:pathLst>
              <a:path extrusionOk="0" h="1424256" w="1424256">
                <a:moveTo>
                  <a:pt x="0" y="0"/>
                </a:moveTo>
                <a:lnTo>
                  <a:pt x="1424255" y="0"/>
                </a:lnTo>
                <a:lnTo>
                  <a:pt x="1424255" y="1424256"/>
                </a:lnTo>
                <a:lnTo>
                  <a:pt x="0" y="1424256"/>
                </a:lnTo>
                <a:lnTo>
                  <a:pt x="0" y="0"/>
                </a:lnTo>
                <a:close/>
              </a:path>
            </a:pathLst>
          </a:custGeom>
          <a:blipFill rotWithShape="1">
            <a:blip r:embed="rId3">
              <a:alphaModFix/>
            </a:blip>
            <a:stretch>
              <a:fillRect b="0" l="0" r="0" t="0"/>
            </a:stretch>
          </a:blipFill>
          <a:ln>
            <a:noFill/>
          </a:ln>
        </p:spPr>
      </p:sp>
      <p:sp>
        <p:nvSpPr>
          <p:cNvPr id="553" name="Google Shape;553;p41"/>
          <p:cNvSpPr txBox="1"/>
          <p:nvPr/>
        </p:nvSpPr>
        <p:spPr>
          <a:xfrm>
            <a:off x="5423975" y="627425"/>
            <a:ext cx="3644700" cy="5079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 sz="1100">
                <a:latin typeface="Georgia"/>
                <a:ea typeface="Georgia"/>
                <a:cs typeface="Georgia"/>
                <a:sym typeface="Georgia"/>
              </a:rPr>
              <a:t>Area can indeed be considered a significant factor in understanding and predicting which types of crimes are more likely to occur.</a:t>
            </a:r>
            <a:endParaRPr sz="1100">
              <a:solidFill>
                <a:srgbClr val="145DA0"/>
              </a:solidFill>
              <a:latin typeface="Georgia"/>
              <a:ea typeface="Georgia"/>
              <a:cs typeface="Georgia"/>
              <a:sym typeface="Georgia"/>
            </a:endParaRPr>
          </a:p>
        </p:txBody>
      </p:sp>
      <p:sp>
        <p:nvSpPr>
          <p:cNvPr id="554" name="Google Shape;554;p41"/>
          <p:cNvSpPr txBox="1"/>
          <p:nvPr/>
        </p:nvSpPr>
        <p:spPr>
          <a:xfrm>
            <a:off x="4574980" y="696726"/>
            <a:ext cx="567000" cy="3693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Clr>
                <a:srgbClr val="000000"/>
              </a:buClr>
              <a:buSzPts val="2400"/>
              <a:buFont typeface="Arial"/>
              <a:buNone/>
            </a:pPr>
            <a:r>
              <a:rPr b="1" i="0" lang="en" sz="2400" u="none" cap="none" strike="noStrike">
                <a:solidFill>
                  <a:srgbClr val="FDFDFD"/>
                </a:solidFill>
                <a:latin typeface="Open Sans ExtraBold"/>
                <a:ea typeface="Open Sans ExtraBold"/>
                <a:cs typeface="Open Sans ExtraBold"/>
                <a:sym typeface="Open Sans ExtraBold"/>
              </a:rPr>
              <a:t>01</a:t>
            </a:r>
            <a:endParaRPr b="0" i="0" sz="700" u="none" cap="none" strike="noStrike">
              <a:solidFill>
                <a:srgbClr val="000000"/>
              </a:solidFill>
              <a:latin typeface="Arial"/>
              <a:ea typeface="Arial"/>
              <a:cs typeface="Arial"/>
              <a:sym typeface="Arial"/>
            </a:endParaRPr>
          </a:p>
        </p:txBody>
      </p:sp>
      <p:sp>
        <p:nvSpPr>
          <p:cNvPr id="555" name="Google Shape;555;p41"/>
          <p:cNvSpPr/>
          <p:nvPr/>
        </p:nvSpPr>
        <p:spPr>
          <a:xfrm>
            <a:off x="4696675" y="1414302"/>
            <a:ext cx="712128" cy="712128"/>
          </a:xfrm>
          <a:custGeom>
            <a:rect b="b" l="l" r="r" t="t"/>
            <a:pathLst>
              <a:path extrusionOk="0" h="1424256" w="1424256">
                <a:moveTo>
                  <a:pt x="0" y="0"/>
                </a:moveTo>
                <a:lnTo>
                  <a:pt x="1424256" y="0"/>
                </a:lnTo>
                <a:lnTo>
                  <a:pt x="1424256" y="1424256"/>
                </a:lnTo>
                <a:lnTo>
                  <a:pt x="0" y="1424256"/>
                </a:lnTo>
                <a:lnTo>
                  <a:pt x="0" y="0"/>
                </a:lnTo>
                <a:close/>
              </a:path>
            </a:pathLst>
          </a:custGeom>
          <a:blipFill rotWithShape="1">
            <a:blip r:embed="rId3">
              <a:alphaModFix/>
            </a:blip>
            <a:stretch>
              <a:fillRect b="0" l="0" r="0" t="0"/>
            </a:stretch>
          </a:blipFill>
          <a:ln>
            <a:noFill/>
          </a:ln>
        </p:spPr>
      </p:sp>
      <p:sp>
        <p:nvSpPr>
          <p:cNvPr id="556" name="Google Shape;556;p41"/>
          <p:cNvSpPr txBox="1"/>
          <p:nvPr/>
        </p:nvSpPr>
        <p:spPr>
          <a:xfrm>
            <a:off x="4769204" y="1550908"/>
            <a:ext cx="567000" cy="3693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Clr>
                <a:srgbClr val="000000"/>
              </a:buClr>
              <a:buSzPts val="2400"/>
              <a:buFont typeface="Arial"/>
              <a:buNone/>
            </a:pPr>
            <a:r>
              <a:rPr b="1" i="0" lang="en" sz="2400" u="none" cap="none" strike="noStrike">
                <a:solidFill>
                  <a:srgbClr val="FDFDFD"/>
                </a:solidFill>
                <a:latin typeface="Open Sans ExtraBold"/>
                <a:ea typeface="Open Sans ExtraBold"/>
                <a:cs typeface="Open Sans ExtraBold"/>
                <a:sym typeface="Open Sans ExtraBold"/>
              </a:rPr>
              <a:t>02</a:t>
            </a:r>
            <a:endParaRPr b="0" i="0" sz="700" u="none" cap="none" strike="noStrike">
              <a:solidFill>
                <a:srgbClr val="000000"/>
              </a:solidFill>
              <a:latin typeface="Arial"/>
              <a:ea typeface="Arial"/>
              <a:cs typeface="Arial"/>
              <a:sym typeface="Arial"/>
            </a:endParaRPr>
          </a:p>
        </p:txBody>
      </p:sp>
      <p:sp>
        <p:nvSpPr>
          <p:cNvPr id="557" name="Google Shape;557;p41"/>
          <p:cNvSpPr/>
          <p:nvPr/>
        </p:nvSpPr>
        <p:spPr>
          <a:xfrm>
            <a:off x="4784407" y="2352461"/>
            <a:ext cx="712128" cy="712128"/>
          </a:xfrm>
          <a:custGeom>
            <a:rect b="b" l="l" r="r" t="t"/>
            <a:pathLst>
              <a:path extrusionOk="0" h="1424256" w="1424256">
                <a:moveTo>
                  <a:pt x="0" y="0"/>
                </a:moveTo>
                <a:lnTo>
                  <a:pt x="1424256" y="0"/>
                </a:lnTo>
                <a:lnTo>
                  <a:pt x="1424256" y="1424256"/>
                </a:lnTo>
                <a:lnTo>
                  <a:pt x="0" y="1424256"/>
                </a:lnTo>
                <a:lnTo>
                  <a:pt x="0" y="0"/>
                </a:lnTo>
                <a:close/>
              </a:path>
            </a:pathLst>
          </a:custGeom>
          <a:blipFill rotWithShape="1">
            <a:blip r:embed="rId3">
              <a:alphaModFix/>
            </a:blip>
            <a:stretch>
              <a:fillRect b="0" l="0" r="0" t="0"/>
            </a:stretch>
          </a:blipFill>
          <a:ln>
            <a:noFill/>
          </a:ln>
        </p:spPr>
      </p:sp>
      <p:sp>
        <p:nvSpPr>
          <p:cNvPr id="558" name="Google Shape;558;p41"/>
          <p:cNvSpPr txBox="1"/>
          <p:nvPr/>
        </p:nvSpPr>
        <p:spPr>
          <a:xfrm>
            <a:off x="5505450" y="1261400"/>
            <a:ext cx="3384000" cy="9483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sz="1100">
                <a:solidFill>
                  <a:srgbClr val="0E0E0E"/>
                </a:solidFill>
                <a:latin typeface="Georgia"/>
                <a:ea typeface="Georgia"/>
                <a:cs typeface="Georgia"/>
                <a:sym typeface="Georgia"/>
              </a:rPr>
              <a:t>Crime trends in Los Angeles neighborhoods reveal significant increases in property crimes and distinct patterns across demographics, highlighting the need for targeted, area-specific strategies to effectively address and prevent crime growth.</a:t>
            </a:r>
            <a:endParaRPr sz="1100">
              <a:solidFill>
                <a:srgbClr val="0E0E0E"/>
              </a:solidFill>
              <a:latin typeface="Georgia"/>
              <a:ea typeface="Georgia"/>
              <a:cs typeface="Georgia"/>
              <a:sym typeface="Georgia"/>
            </a:endParaRPr>
          </a:p>
        </p:txBody>
      </p:sp>
      <p:sp>
        <p:nvSpPr>
          <p:cNvPr id="559" name="Google Shape;559;p41"/>
          <p:cNvSpPr txBox="1"/>
          <p:nvPr/>
        </p:nvSpPr>
        <p:spPr>
          <a:xfrm>
            <a:off x="4856973" y="2490705"/>
            <a:ext cx="567000" cy="3693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Clr>
                <a:srgbClr val="000000"/>
              </a:buClr>
              <a:buSzPts val="2400"/>
              <a:buFont typeface="Arial"/>
              <a:buNone/>
            </a:pPr>
            <a:r>
              <a:rPr b="1" i="0" lang="en" sz="2400" u="none" cap="none" strike="noStrike">
                <a:solidFill>
                  <a:srgbClr val="FDFDFD"/>
                </a:solidFill>
                <a:latin typeface="Open Sans ExtraBold"/>
                <a:ea typeface="Open Sans ExtraBold"/>
                <a:cs typeface="Open Sans ExtraBold"/>
                <a:sym typeface="Open Sans ExtraBold"/>
              </a:rPr>
              <a:t>03</a:t>
            </a:r>
            <a:endParaRPr b="0" i="0" sz="700" u="none" cap="none" strike="noStrike">
              <a:solidFill>
                <a:srgbClr val="000000"/>
              </a:solidFill>
              <a:latin typeface="Arial"/>
              <a:ea typeface="Arial"/>
              <a:cs typeface="Arial"/>
              <a:sym typeface="Arial"/>
            </a:endParaRPr>
          </a:p>
        </p:txBody>
      </p:sp>
      <p:sp>
        <p:nvSpPr>
          <p:cNvPr id="560" name="Google Shape;560;p41"/>
          <p:cNvSpPr/>
          <p:nvPr/>
        </p:nvSpPr>
        <p:spPr>
          <a:xfrm>
            <a:off x="4624138" y="3423564"/>
            <a:ext cx="712128" cy="712128"/>
          </a:xfrm>
          <a:custGeom>
            <a:rect b="b" l="l" r="r" t="t"/>
            <a:pathLst>
              <a:path extrusionOk="0" h="1424256" w="1424256">
                <a:moveTo>
                  <a:pt x="0" y="0"/>
                </a:moveTo>
                <a:lnTo>
                  <a:pt x="1424255" y="0"/>
                </a:lnTo>
                <a:lnTo>
                  <a:pt x="1424255" y="1424256"/>
                </a:lnTo>
                <a:lnTo>
                  <a:pt x="0" y="1424256"/>
                </a:lnTo>
                <a:lnTo>
                  <a:pt x="0" y="0"/>
                </a:lnTo>
                <a:close/>
              </a:path>
            </a:pathLst>
          </a:custGeom>
          <a:blipFill rotWithShape="1">
            <a:blip r:embed="rId3">
              <a:alphaModFix/>
            </a:blip>
            <a:stretch>
              <a:fillRect b="0" l="0" r="0" t="0"/>
            </a:stretch>
          </a:blipFill>
          <a:ln>
            <a:noFill/>
          </a:ln>
        </p:spPr>
      </p:sp>
      <p:sp>
        <p:nvSpPr>
          <p:cNvPr id="561" name="Google Shape;561;p41"/>
          <p:cNvSpPr txBox="1"/>
          <p:nvPr/>
        </p:nvSpPr>
        <p:spPr>
          <a:xfrm>
            <a:off x="5496525" y="2968450"/>
            <a:ext cx="3314400" cy="1386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t/>
            </a:r>
            <a:endParaRPr sz="900">
              <a:solidFill>
                <a:srgbClr val="145DA0"/>
              </a:solidFill>
              <a:latin typeface="Georgia"/>
              <a:ea typeface="Georgia"/>
              <a:cs typeface="Georgia"/>
              <a:sym typeface="Georgia"/>
            </a:endParaRPr>
          </a:p>
        </p:txBody>
      </p:sp>
      <p:sp>
        <p:nvSpPr>
          <p:cNvPr id="562" name="Google Shape;562;p41"/>
          <p:cNvSpPr txBox="1"/>
          <p:nvPr/>
        </p:nvSpPr>
        <p:spPr>
          <a:xfrm>
            <a:off x="4696667" y="3560170"/>
            <a:ext cx="567000" cy="3693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Clr>
                <a:srgbClr val="000000"/>
              </a:buClr>
              <a:buSzPts val="2400"/>
              <a:buFont typeface="Arial"/>
              <a:buNone/>
            </a:pPr>
            <a:r>
              <a:rPr b="1" i="0" lang="en" sz="2400" u="none" cap="none" strike="noStrike">
                <a:solidFill>
                  <a:srgbClr val="FDFDFD"/>
                </a:solidFill>
                <a:latin typeface="Open Sans ExtraBold"/>
                <a:ea typeface="Open Sans ExtraBold"/>
                <a:cs typeface="Open Sans ExtraBold"/>
                <a:sym typeface="Open Sans ExtraBold"/>
              </a:rPr>
              <a:t>04</a:t>
            </a:r>
            <a:endParaRPr b="0" i="0" sz="700" u="none" cap="none" strike="noStrike">
              <a:solidFill>
                <a:srgbClr val="000000"/>
              </a:solidFill>
              <a:latin typeface="Arial"/>
              <a:ea typeface="Arial"/>
              <a:cs typeface="Arial"/>
              <a:sym typeface="Arial"/>
            </a:endParaRPr>
          </a:p>
        </p:txBody>
      </p:sp>
      <p:grpSp>
        <p:nvGrpSpPr>
          <p:cNvPr id="563" name="Google Shape;563;p41"/>
          <p:cNvGrpSpPr/>
          <p:nvPr/>
        </p:nvGrpSpPr>
        <p:grpSpPr>
          <a:xfrm>
            <a:off x="4315578" y="1385304"/>
            <a:ext cx="186863" cy="186863"/>
            <a:chOff x="0" y="0"/>
            <a:chExt cx="812800" cy="812800"/>
          </a:xfrm>
        </p:grpSpPr>
        <p:sp>
          <p:nvSpPr>
            <p:cNvPr id="564" name="Google Shape;564;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5" name="Google Shape;565;p41"/>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66" name="Google Shape;566;p41"/>
          <p:cNvGrpSpPr/>
          <p:nvPr/>
        </p:nvGrpSpPr>
        <p:grpSpPr>
          <a:xfrm>
            <a:off x="4448912" y="1609389"/>
            <a:ext cx="204882" cy="520543"/>
            <a:chOff x="-156782" y="-1111703"/>
            <a:chExt cx="891178" cy="2264216"/>
          </a:xfrm>
        </p:grpSpPr>
        <p:sp>
          <p:nvSpPr>
            <p:cNvPr id="567" name="Google Shape;567;p41"/>
            <p:cNvSpPr/>
            <p:nvPr/>
          </p:nvSpPr>
          <p:spPr>
            <a:xfrm>
              <a:off x="-78404" y="339713"/>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68" name="Google Shape;568;p41"/>
            <p:cNvSpPr txBox="1"/>
            <p:nvPr/>
          </p:nvSpPr>
          <p:spPr>
            <a:xfrm>
              <a:off x="-156782" y="-1111703"/>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69" name="Google Shape;569;p41"/>
          <p:cNvGrpSpPr/>
          <p:nvPr/>
        </p:nvGrpSpPr>
        <p:grpSpPr>
          <a:xfrm>
            <a:off x="4376289" y="3620532"/>
            <a:ext cx="186863" cy="186863"/>
            <a:chOff x="0" y="0"/>
            <a:chExt cx="812800" cy="812800"/>
          </a:xfrm>
        </p:grpSpPr>
        <p:sp>
          <p:nvSpPr>
            <p:cNvPr id="570" name="Google Shape;570;p4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1" name="Google Shape;571;p41"/>
            <p:cNvSpPr txBox="1"/>
            <p:nvPr/>
          </p:nvSpPr>
          <p:spPr>
            <a:xfrm>
              <a:off x="76200" y="28575"/>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572" name="Google Shape;572;p41"/>
          <p:cNvGrpSpPr/>
          <p:nvPr/>
        </p:nvGrpSpPr>
        <p:grpSpPr>
          <a:xfrm>
            <a:off x="4523205" y="2544547"/>
            <a:ext cx="186863" cy="341656"/>
            <a:chOff x="0" y="-1512856"/>
            <a:chExt cx="812800" cy="1486106"/>
          </a:xfrm>
        </p:grpSpPr>
        <p:sp>
          <p:nvSpPr>
            <p:cNvPr id="573" name="Google Shape;573;p41"/>
            <p:cNvSpPr/>
            <p:nvPr/>
          </p:nvSpPr>
          <p:spPr>
            <a:xfrm>
              <a:off x="0" y="-83955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74" name="Google Shape;574;p41"/>
            <p:cNvSpPr txBox="1"/>
            <p:nvPr/>
          </p:nvSpPr>
          <p:spPr>
            <a:xfrm>
              <a:off x="76200" y="-1512856"/>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75" name="Google Shape;575;p41"/>
          <p:cNvSpPr txBox="1"/>
          <p:nvPr/>
        </p:nvSpPr>
        <p:spPr>
          <a:xfrm>
            <a:off x="5476650" y="3400775"/>
            <a:ext cx="3441600" cy="68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rgbClr val="0E0E0E"/>
                </a:solidFill>
                <a:latin typeface="Georgia"/>
                <a:ea typeface="Georgia"/>
                <a:cs typeface="Georgia"/>
                <a:sym typeface="Georgia"/>
              </a:rPr>
              <a:t>The data suggests a need for better security and public awareness from November to December to reduce crime. </a:t>
            </a:r>
            <a:endParaRPr sz="1100">
              <a:solidFill>
                <a:schemeClr val="dk2"/>
              </a:solidFill>
              <a:latin typeface="Georgia"/>
              <a:ea typeface="Georgia"/>
              <a:cs typeface="Georgia"/>
              <a:sym typeface="Georgia"/>
            </a:endParaRPr>
          </a:p>
        </p:txBody>
      </p:sp>
      <p:sp>
        <p:nvSpPr>
          <p:cNvPr id="576" name="Google Shape;576;p41"/>
          <p:cNvSpPr/>
          <p:nvPr/>
        </p:nvSpPr>
        <p:spPr>
          <a:xfrm>
            <a:off x="4257863" y="4381664"/>
            <a:ext cx="712128" cy="712128"/>
          </a:xfrm>
          <a:custGeom>
            <a:rect b="b" l="l" r="r" t="t"/>
            <a:pathLst>
              <a:path extrusionOk="0" h="1424256" w="1424256">
                <a:moveTo>
                  <a:pt x="0" y="0"/>
                </a:moveTo>
                <a:lnTo>
                  <a:pt x="1424255" y="0"/>
                </a:lnTo>
                <a:lnTo>
                  <a:pt x="1424255" y="1424256"/>
                </a:lnTo>
                <a:lnTo>
                  <a:pt x="0" y="1424256"/>
                </a:lnTo>
                <a:lnTo>
                  <a:pt x="0" y="0"/>
                </a:lnTo>
                <a:close/>
              </a:path>
            </a:pathLst>
          </a:custGeom>
          <a:blipFill rotWithShape="1">
            <a:blip r:embed="rId3">
              <a:alphaModFix/>
            </a:blip>
            <a:stretch>
              <a:fillRect b="0" l="0" r="0" t="0"/>
            </a:stretch>
          </a:blipFill>
          <a:ln>
            <a:noFill/>
          </a:ln>
        </p:spPr>
      </p:sp>
      <p:sp>
        <p:nvSpPr>
          <p:cNvPr id="577" name="Google Shape;577;p41"/>
          <p:cNvSpPr txBox="1"/>
          <p:nvPr/>
        </p:nvSpPr>
        <p:spPr>
          <a:xfrm>
            <a:off x="4330392" y="4518270"/>
            <a:ext cx="567000" cy="369300"/>
          </a:xfrm>
          <a:prstGeom prst="rect">
            <a:avLst/>
          </a:prstGeom>
          <a:noFill/>
          <a:ln>
            <a:noFill/>
          </a:ln>
        </p:spPr>
        <p:txBody>
          <a:bodyPr anchorCtr="0" anchor="t" bIns="0" lIns="0" spcFirstLastPara="1" rIns="0" wrap="square" tIns="0">
            <a:spAutoFit/>
          </a:bodyPr>
          <a:lstStyle/>
          <a:p>
            <a:pPr indent="0" lvl="0" marL="0" marR="0" rtl="0" algn="ctr">
              <a:lnSpc>
                <a:spcPct val="139987"/>
              </a:lnSpc>
              <a:spcBef>
                <a:spcPts val="0"/>
              </a:spcBef>
              <a:spcAft>
                <a:spcPts val="0"/>
              </a:spcAft>
              <a:buClr>
                <a:srgbClr val="000000"/>
              </a:buClr>
              <a:buSzPts val="2400"/>
              <a:buFont typeface="Arial"/>
              <a:buNone/>
            </a:pPr>
            <a:r>
              <a:rPr b="1" i="0" lang="en" sz="2400" u="none" cap="none" strike="noStrike">
                <a:solidFill>
                  <a:srgbClr val="FDFDFD"/>
                </a:solidFill>
                <a:latin typeface="Open Sans ExtraBold"/>
                <a:ea typeface="Open Sans ExtraBold"/>
                <a:cs typeface="Open Sans ExtraBold"/>
                <a:sym typeface="Open Sans ExtraBold"/>
              </a:rPr>
              <a:t>0</a:t>
            </a:r>
            <a:r>
              <a:rPr b="1" lang="en" sz="2400">
                <a:solidFill>
                  <a:srgbClr val="FDFDFD"/>
                </a:solidFill>
                <a:latin typeface="Open Sans ExtraBold"/>
                <a:ea typeface="Open Sans ExtraBold"/>
                <a:cs typeface="Open Sans ExtraBold"/>
                <a:sym typeface="Open Sans ExtraBold"/>
              </a:rPr>
              <a:t>5</a:t>
            </a:r>
            <a:endParaRPr b="0" i="0" sz="700" u="none" cap="none" strike="noStrike">
              <a:solidFill>
                <a:srgbClr val="000000"/>
              </a:solidFill>
              <a:latin typeface="Arial"/>
              <a:ea typeface="Arial"/>
              <a:cs typeface="Arial"/>
              <a:sym typeface="Arial"/>
            </a:endParaRPr>
          </a:p>
        </p:txBody>
      </p:sp>
      <p:grpSp>
        <p:nvGrpSpPr>
          <p:cNvPr id="578" name="Google Shape;578;p41"/>
          <p:cNvGrpSpPr/>
          <p:nvPr/>
        </p:nvGrpSpPr>
        <p:grpSpPr>
          <a:xfrm>
            <a:off x="4040939" y="4404769"/>
            <a:ext cx="186863" cy="186863"/>
            <a:chOff x="-2476620" y="4000489"/>
            <a:chExt cx="812800" cy="812800"/>
          </a:xfrm>
        </p:grpSpPr>
        <p:sp>
          <p:nvSpPr>
            <p:cNvPr id="579" name="Google Shape;579;p41"/>
            <p:cNvSpPr/>
            <p:nvPr/>
          </p:nvSpPr>
          <p:spPr>
            <a:xfrm>
              <a:off x="-2476620" y="4000489"/>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cap="sq" cmpd="sng" w="38100">
              <a:solidFill>
                <a:srgbClr val="00569E"/>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80" name="Google Shape;580;p41"/>
            <p:cNvSpPr txBox="1"/>
            <p:nvPr/>
          </p:nvSpPr>
          <p:spPr>
            <a:xfrm>
              <a:off x="-2400312" y="4052879"/>
              <a:ext cx="660300" cy="708000"/>
            </a:xfrm>
            <a:prstGeom prst="rect">
              <a:avLst/>
            </a:prstGeom>
            <a:noFill/>
            <a:ln>
              <a:noFill/>
            </a:ln>
          </p:spPr>
          <p:txBody>
            <a:bodyPr anchorCtr="0" anchor="ctr" bIns="0" lIns="0" spcFirstLastPara="1" rIns="0" wrap="square" tIns="0">
              <a:noAutofit/>
            </a:bodyPr>
            <a:lstStyle/>
            <a:p>
              <a:pPr indent="0" lvl="0" marL="0" marR="0" rtl="0" algn="ctr">
                <a:lnSpc>
                  <a:spcPct val="2022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581" name="Google Shape;581;p41"/>
          <p:cNvSpPr txBox="1"/>
          <p:nvPr/>
        </p:nvSpPr>
        <p:spPr>
          <a:xfrm>
            <a:off x="5116375" y="4281725"/>
            <a:ext cx="3481800" cy="7536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sz="1100">
                <a:solidFill>
                  <a:srgbClr val="0E0E0E"/>
                </a:solidFill>
                <a:latin typeface="Georgia"/>
                <a:ea typeface="Georgia"/>
                <a:cs typeface="Georgia"/>
                <a:sym typeface="Georgia"/>
              </a:rPr>
              <a:t>Battery is the crime most commonly associated with weapon usage in LA, with Hispanic individuals and male population showing significant involvement in these offenses as victims.</a:t>
            </a:r>
            <a:endParaRPr sz="1100">
              <a:solidFill>
                <a:srgbClr val="0E0E0E"/>
              </a:solidFill>
              <a:latin typeface="Georgia"/>
              <a:ea typeface="Georgia"/>
              <a:cs typeface="Georgia"/>
              <a:sym typeface="Georgia"/>
            </a:endParaRPr>
          </a:p>
        </p:txBody>
      </p:sp>
      <p:sp>
        <p:nvSpPr>
          <p:cNvPr id="582" name="Google Shape;582;p41"/>
          <p:cNvSpPr txBox="1"/>
          <p:nvPr/>
        </p:nvSpPr>
        <p:spPr>
          <a:xfrm>
            <a:off x="5570850" y="2291238"/>
            <a:ext cx="3085800" cy="1065000"/>
          </a:xfrm>
          <a:prstGeom prst="rect">
            <a:avLst/>
          </a:prstGeom>
          <a:noFill/>
          <a:ln>
            <a:noFill/>
          </a:ln>
        </p:spPr>
        <p:txBody>
          <a:bodyPr anchorCtr="0" anchor="t" bIns="91425" lIns="91425" spcFirstLastPara="1" rIns="91425" wrap="square" tIns="91425">
            <a:spAutoFit/>
          </a:bodyPr>
          <a:lstStyle/>
          <a:p>
            <a:pPr indent="0" lvl="0" marL="0" rtl="0" algn="just">
              <a:lnSpc>
                <a:spcPct val="140001"/>
              </a:lnSpc>
              <a:spcBef>
                <a:spcPts val="0"/>
              </a:spcBef>
              <a:spcAft>
                <a:spcPts val="0"/>
              </a:spcAft>
              <a:buNone/>
            </a:pPr>
            <a:r>
              <a:rPr lang="en" sz="1100">
                <a:solidFill>
                  <a:srgbClr val="0E0E0E"/>
                </a:solidFill>
                <a:latin typeface="Georgia"/>
                <a:ea typeface="Georgia"/>
                <a:cs typeface="Georgia"/>
                <a:sym typeface="Georgia"/>
              </a:rPr>
              <a:t>There are notable geographical patterns for victim descent in North-South section of LA &amp; less patterns were noticed in East-West sections.</a:t>
            </a:r>
            <a:endParaRPr sz="1100">
              <a:solidFill>
                <a:srgbClr val="0E0E0E"/>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solidFill>
            <a:srgbClr val="00569E"/>
          </a:solidFill>
          <a:ln>
            <a:noFill/>
          </a:ln>
        </p:spPr>
      </p:sp>
      <p:sp>
        <p:nvSpPr>
          <p:cNvPr id="120" name="Google Shape;120;p15"/>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3">
              <a:alphaModFix amt="14000"/>
            </a:blip>
            <a:stretch>
              <a:fillRect b="0" l="0" r="0" t="0"/>
            </a:stretch>
          </a:blipFill>
          <a:ln>
            <a:noFill/>
          </a:ln>
        </p:spPr>
      </p:sp>
      <p:grpSp>
        <p:nvGrpSpPr>
          <p:cNvPr id="121" name="Google Shape;121;p15"/>
          <p:cNvGrpSpPr/>
          <p:nvPr/>
        </p:nvGrpSpPr>
        <p:grpSpPr>
          <a:xfrm>
            <a:off x="662213" y="1221114"/>
            <a:ext cx="7854926" cy="2701275"/>
            <a:chOff x="0" y="-38100"/>
            <a:chExt cx="3204000" cy="1200300"/>
          </a:xfrm>
        </p:grpSpPr>
        <p:sp>
          <p:nvSpPr>
            <p:cNvPr id="122" name="Google Shape;122;p15"/>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123" name="Google Shape;123;p15"/>
            <p:cNvSpPr txBox="1"/>
            <p:nvPr/>
          </p:nvSpPr>
          <p:spPr>
            <a:xfrm>
              <a:off x="0" y="-38100"/>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24" name="Google Shape;124;p15"/>
          <p:cNvSpPr txBox="1"/>
          <p:nvPr/>
        </p:nvSpPr>
        <p:spPr>
          <a:xfrm>
            <a:off x="742013" y="2519250"/>
            <a:ext cx="7695300" cy="7020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Clr>
                <a:srgbClr val="000000"/>
              </a:buClr>
              <a:buSzPts val="3000"/>
              <a:buFont typeface="Arial"/>
              <a:buNone/>
            </a:pPr>
            <a:r>
              <a:rPr b="1" lang="en" sz="1200">
                <a:solidFill>
                  <a:schemeClr val="lt1"/>
                </a:solidFill>
                <a:latin typeface="Georgia"/>
                <a:ea typeface="Georgia"/>
                <a:cs typeface="Georgia"/>
                <a:sym typeface="Georgia"/>
              </a:rPr>
              <a:t>How have the top three most common crimes from 2020 to the present been distributed across the top five areas where they are most frequently committed in Los Angeles, and are these trends increasing or decreasing in each area from 2020 to 2024?</a:t>
            </a:r>
            <a:endParaRPr b="1" i="0" sz="1200" u="none" cap="none" strike="noStrike">
              <a:solidFill>
                <a:schemeClr val="lt1"/>
              </a:solidFill>
              <a:latin typeface="Georgia"/>
              <a:ea typeface="Georgia"/>
              <a:cs typeface="Georgia"/>
              <a:sym typeface="Georgia"/>
            </a:endParaRPr>
          </a:p>
        </p:txBody>
      </p:sp>
      <p:sp>
        <p:nvSpPr>
          <p:cNvPr id="125" name="Google Shape;125;p15"/>
          <p:cNvSpPr/>
          <p:nvPr/>
        </p:nvSpPr>
        <p:spPr>
          <a:xfrm>
            <a:off x="2015300" y="1559136"/>
            <a:ext cx="4932187" cy="4374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SMART QUESTION 1</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6"/>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3">
              <a:alphaModFix amt="14000"/>
            </a:blip>
            <a:stretch>
              <a:fillRect b="0" l="0" r="0" t="0"/>
            </a:stretch>
          </a:blipFill>
          <a:ln>
            <a:noFill/>
          </a:ln>
        </p:spPr>
      </p:sp>
      <p:grpSp>
        <p:nvGrpSpPr>
          <p:cNvPr id="131" name="Google Shape;131;p16"/>
          <p:cNvGrpSpPr/>
          <p:nvPr/>
        </p:nvGrpSpPr>
        <p:grpSpPr>
          <a:xfrm>
            <a:off x="508374" y="867225"/>
            <a:ext cx="7105190" cy="2807862"/>
            <a:chOff x="0" y="-38100"/>
            <a:chExt cx="3204000" cy="1200300"/>
          </a:xfrm>
        </p:grpSpPr>
        <p:sp>
          <p:nvSpPr>
            <p:cNvPr id="132" name="Google Shape;132;p16"/>
            <p:cNvSpPr/>
            <p:nvPr/>
          </p:nvSpPr>
          <p:spPr>
            <a:xfrm>
              <a:off x="0" y="0"/>
              <a:ext cx="3203935" cy="1162067"/>
            </a:xfrm>
            <a:custGeom>
              <a:rect b="b" l="l" r="r" t="t"/>
              <a:pathLst>
                <a:path extrusionOk="0" h="1162067" w="3203935">
                  <a:moveTo>
                    <a:pt x="0" y="0"/>
                  </a:moveTo>
                  <a:lnTo>
                    <a:pt x="3203935" y="0"/>
                  </a:lnTo>
                  <a:lnTo>
                    <a:pt x="3203935" y="1162067"/>
                  </a:lnTo>
                  <a:lnTo>
                    <a:pt x="0" y="1162067"/>
                  </a:lnTo>
                  <a:close/>
                </a:path>
              </a:pathLst>
            </a:custGeom>
            <a:solidFill>
              <a:srgbClr val="145DA0"/>
            </a:solidFill>
            <a:ln cap="sq" cmpd="sng" w="38100">
              <a:solidFill>
                <a:srgbClr val="FFFFFF"/>
              </a:solidFill>
              <a:prstDash val="solid"/>
              <a:miter lim="8000"/>
              <a:headEnd len="sm" w="sm" type="none"/>
              <a:tailEnd len="sm" w="sm" type="none"/>
            </a:ln>
          </p:spPr>
        </p:sp>
        <p:sp>
          <p:nvSpPr>
            <p:cNvPr id="133" name="Google Shape;133;p16"/>
            <p:cNvSpPr txBox="1"/>
            <p:nvPr/>
          </p:nvSpPr>
          <p:spPr>
            <a:xfrm>
              <a:off x="0" y="-38100"/>
              <a:ext cx="3204000" cy="12003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34" name="Google Shape;134;p16"/>
          <p:cNvSpPr txBox="1"/>
          <p:nvPr/>
        </p:nvSpPr>
        <p:spPr>
          <a:xfrm>
            <a:off x="508375" y="1086525"/>
            <a:ext cx="7326600" cy="215400"/>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Clr>
                <a:srgbClr val="000000"/>
              </a:buClr>
              <a:buSzPts val="3000"/>
              <a:buFont typeface="Arial"/>
              <a:buNone/>
            </a:pPr>
            <a:r>
              <a:t/>
            </a:r>
            <a:endParaRPr b="1">
              <a:solidFill>
                <a:schemeClr val="lt1"/>
              </a:solidFill>
            </a:endParaRPr>
          </a:p>
        </p:txBody>
      </p:sp>
      <p:sp>
        <p:nvSpPr>
          <p:cNvPr id="135" name="Google Shape;135;p16"/>
          <p:cNvSpPr txBox="1"/>
          <p:nvPr/>
        </p:nvSpPr>
        <p:spPr>
          <a:xfrm>
            <a:off x="2337882" y="2435687"/>
            <a:ext cx="4607700" cy="200100"/>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Clr>
                <a:srgbClr val="000000"/>
              </a:buClr>
              <a:buSzPts val="1300"/>
              <a:buFont typeface="Arial"/>
              <a:buNone/>
            </a:pPr>
            <a:r>
              <a:t/>
            </a:r>
            <a:endParaRPr b="0" i="0" sz="1300" u="none" cap="none" strike="noStrike">
              <a:solidFill>
                <a:schemeClr val="lt1"/>
              </a:solidFill>
              <a:latin typeface="Open Sans"/>
              <a:ea typeface="Open Sans"/>
              <a:cs typeface="Open Sans"/>
              <a:sym typeface="Open Sans"/>
            </a:endParaRPr>
          </a:p>
        </p:txBody>
      </p:sp>
      <p:sp>
        <p:nvSpPr>
          <p:cNvPr id="136" name="Google Shape;136;p16"/>
          <p:cNvSpPr txBox="1"/>
          <p:nvPr/>
        </p:nvSpPr>
        <p:spPr>
          <a:xfrm>
            <a:off x="3729938" y="1380438"/>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37" name="Google Shape;137;p16"/>
          <p:cNvSpPr txBox="1"/>
          <p:nvPr/>
        </p:nvSpPr>
        <p:spPr>
          <a:xfrm>
            <a:off x="4373250" y="2192125"/>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138" name="Google Shape;138;p16"/>
          <p:cNvPicPr preferRelativeResize="0"/>
          <p:nvPr/>
        </p:nvPicPr>
        <p:blipFill>
          <a:blip r:embed="rId4">
            <a:alphaModFix/>
          </a:blip>
          <a:stretch>
            <a:fillRect/>
          </a:stretch>
        </p:blipFill>
        <p:spPr>
          <a:xfrm>
            <a:off x="230300" y="704266"/>
            <a:ext cx="4058426" cy="3133759"/>
          </a:xfrm>
          <a:prstGeom prst="rect">
            <a:avLst/>
          </a:prstGeom>
          <a:noFill/>
          <a:ln>
            <a:noFill/>
          </a:ln>
        </p:spPr>
      </p:pic>
      <p:pic>
        <p:nvPicPr>
          <p:cNvPr id="139" name="Google Shape;139;p16"/>
          <p:cNvPicPr preferRelativeResize="0"/>
          <p:nvPr/>
        </p:nvPicPr>
        <p:blipFill rotWithShape="1">
          <a:blip r:embed="rId5">
            <a:alphaModFix/>
          </a:blip>
          <a:srcRect b="1590" l="2000" r="-1999" t="-1590"/>
          <a:stretch/>
        </p:blipFill>
        <p:spPr>
          <a:xfrm>
            <a:off x="4288737" y="704275"/>
            <a:ext cx="4485025" cy="3133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p:nvPr/>
        </p:nvSpPr>
        <p:spPr>
          <a:xfrm rot="5400000">
            <a:off x="4495108" y="405165"/>
            <a:ext cx="4270950" cy="4333170"/>
          </a:xfrm>
          <a:custGeom>
            <a:rect b="b" l="l" r="r" t="t"/>
            <a:pathLst>
              <a:path extrusionOk="0" h="8666340" w="8541900">
                <a:moveTo>
                  <a:pt x="0" y="0"/>
                </a:moveTo>
                <a:lnTo>
                  <a:pt x="8541901" y="0"/>
                </a:lnTo>
                <a:lnTo>
                  <a:pt x="8541901" y="8666340"/>
                </a:lnTo>
                <a:lnTo>
                  <a:pt x="0" y="8666340"/>
                </a:lnTo>
                <a:lnTo>
                  <a:pt x="0" y="0"/>
                </a:lnTo>
                <a:close/>
              </a:path>
            </a:pathLst>
          </a:custGeom>
          <a:blipFill rotWithShape="1">
            <a:blip r:embed="rId3">
              <a:alphaModFix amt="14000"/>
            </a:blip>
            <a:stretch>
              <a:fillRect b="0" l="0" r="0" t="0"/>
            </a:stretch>
          </a:blipFill>
          <a:ln>
            <a:noFill/>
          </a:ln>
        </p:spPr>
      </p:sp>
      <p:sp>
        <p:nvSpPr>
          <p:cNvPr id="145" name="Google Shape;145;p17"/>
          <p:cNvSpPr/>
          <p:nvPr/>
        </p:nvSpPr>
        <p:spPr>
          <a:xfrm rot="5400000">
            <a:off x="1416430" y="405165"/>
            <a:ext cx="4270950" cy="4333170"/>
          </a:xfrm>
          <a:custGeom>
            <a:rect b="b" l="l" r="r" t="t"/>
            <a:pathLst>
              <a:path extrusionOk="0" h="8666340" w="8541900">
                <a:moveTo>
                  <a:pt x="0" y="0"/>
                </a:moveTo>
                <a:lnTo>
                  <a:pt x="8541900" y="0"/>
                </a:lnTo>
                <a:lnTo>
                  <a:pt x="8541900" y="8666340"/>
                </a:lnTo>
                <a:lnTo>
                  <a:pt x="0" y="8666340"/>
                </a:lnTo>
                <a:lnTo>
                  <a:pt x="0" y="0"/>
                </a:lnTo>
                <a:close/>
              </a:path>
            </a:pathLst>
          </a:custGeom>
          <a:blipFill rotWithShape="1">
            <a:blip r:embed="rId3">
              <a:alphaModFix amt="14000"/>
            </a:blip>
            <a:stretch>
              <a:fillRect b="0" l="0" r="0" t="0"/>
            </a:stretch>
          </a:blipFill>
          <a:ln>
            <a:noFill/>
          </a:ln>
        </p:spPr>
      </p:sp>
      <p:sp>
        <p:nvSpPr>
          <p:cNvPr id="146" name="Google Shape;146;p17"/>
          <p:cNvSpPr txBox="1"/>
          <p:nvPr/>
        </p:nvSpPr>
        <p:spPr>
          <a:xfrm>
            <a:off x="806375" y="3080150"/>
            <a:ext cx="3051300" cy="800400"/>
          </a:xfrm>
          <a:prstGeom prst="rect">
            <a:avLst/>
          </a:prstGeom>
          <a:noFill/>
          <a:ln>
            <a:noFill/>
          </a:ln>
        </p:spPr>
        <p:txBody>
          <a:bodyPr anchorCtr="0" anchor="t" bIns="0" lIns="0" spcFirstLastPara="1" rIns="0" wrap="square" tIns="0">
            <a:spAutoFit/>
          </a:bodyPr>
          <a:lstStyle/>
          <a:p>
            <a:pPr indent="0" lvl="0" marL="0" rtl="0" algn="l">
              <a:lnSpc>
                <a:spcPct val="140001"/>
              </a:lnSpc>
              <a:spcBef>
                <a:spcPts val="0"/>
              </a:spcBef>
              <a:spcAft>
                <a:spcPts val="0"/>
              </a:spcAft>
              <a:buNone/>
            </a:pPr>
            <a:r>
              <a:rPr lang="en" sz="1000">
                <a:latin typeface="Georgia"/>
                <a:ea typeface="Georgia"/>
                <a:cs typeface="Georgia"/>
                <a:sym typeface="Georgia"/>
              </a:rPr>
              <a:t>Top 3 Crimes:</a:t>
            </a:r>
            <a:endParaRPr sz="1000">
              <a:latin typeface="Georgia"/>
              <a:ea typeface="Georgia"/>
              <a:cs typeface="Georgia"/>
              <a:sym typeface="Georgia"/>
            </a:endParaRPr>
          </a:p>
          <a:p>
            <a:pPr indent="-292100" lvl="0" marL="457200" rtl="0" algn="l">
              <a:lnSpc>
                <a:spcPct val="115000"/>
              </a:lnSpc>
              <a:spcBef>
                <a:spcPts val="600"/>
              </a:spcBef>
              <a:spcAft>
                <a:spcPts val="0"/>
              </a:spcAft>
              <a:buSzPts val="1000"/>
              <a:buFont typeface="Georgia"/>
              <a:buAutoNum type="arabicPeriod"/>
            </a:pPr>
            <a:r>
              <a:rPr lang="en" sz="1000">
                <a:latin typeface="Georgia"/>
                <a:ea typeface="Georgia"/>
                <a:cs typeface="Georgia"/>
                <a:sym typeface="Georgia"/>
              </a:rPr>
              <a:t>BATTERY - SIMPLE ASSAULT</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THEFT OF IDENTITY</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VEHICLE - STOLEN</a:t>
            </a:r>
            <a:endParaRPr b="1" sz="1000">
              <a:latin typeface="Georgia"/>
              <a:ea typeface="Georgia"/>
              <a:cs typeface="Georgia"/>
              <a:sym typeface="Georgia"/>
            </a:endParaRPr>
          </a:p>
        </p:txBody>
      </p:sp>
      <p:sp>
        <p:nvSpPr>
          <p:cNvPr id="147" name="Google Shape;147;p17"/>
          <p:cNvSpPr txBox="1"/>
          <p:nvPr/>
        </p:nvSpPr>
        <p:spPr>
          <a:xfrm>
            <a:off x="2337882" y="2435687"/>
            <a:ext cx="4607700" cy="200100"/>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Clr>
                <a:srgbClr val="000000"/>
              </a:buClr>
              <a:buSzPts val="1300"/>
              <a:buFont typeface="Arial"/>
              <a:buNone/>
            </a:pPr>
            <a:r>
              <a:t/>
            </a:r>
            <a:endParaRPr b="0" i="0" sz="1300" u="none" cap="none" strike="noStrike">
              <a:solidFill>
                <a:schemeClr val="lt1"/>
              </a:solidFill>
              <a:latin typeface="Open Sans"/>
              <a:ea typeface="Open Sans"/>
              <a:cs typeface="Open Sans"/>
              <a:sym typeface="Open Sans"/>
            </a:endParaRPr>
          </a:p>
        </p:txBody>
      </p:sp>
      <p:sp>
        <p:nvSpPr>
          <p:cNvPr id="148" name="Google Shape;148;p17"/>
          <p:cNvSpPr txBox="1"/>
          <p:nvPr/>
        </p:nvSpPr>
        <p:spPr>
          <a:xfrm>
            <a:off x="3729938" y="1380438"/>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49" name="Google Shape;149;p17"/>
          <p:cNvSpPr txBox="1"/>
          <p:nvPr/>
        </p:nvSpPr>
        <p:spPr>
          <a:xfrm>
            <a:off x="4373250" y="2192125"/>
            <a:ext cx="4770900" cy="338700"/>
          </a:xfrm>
          <a:prstGeom prst="rect">
            <a:avLst/>
          </a:prstGeom>
          <a:noFill/>
          <a:ln>
            <a:noFill/>
          </a:ln>
        </p:spPr>
        <p:txBody>
          <a:bodyPr anchorCtr="0" anchor="t" bIns="45725" lIns="45725" spcFirstLastPara="1" rIns="45725" wrap="square" tIns="457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id="150" name="Google Shape;150;p17"/>
          <p:cNvPicPr preferRelativeResize="0"/>
          <p:nvPr/>
        </p:nvPicPr>
        <p:blipFill>
          <a:blip r:embed="rId4">
            <a:alphaModFix/>
          </a:blip>
          <a:stretch>
            <a:fillRect/>
          </a:stretch>
        </p:blipFill>
        <p:spPr>
          <a:xfrm>
            <a:off x="1494987" y="51400"/>
            <a:ext cx="4567176" cy="3098525"/>
          </a:xfrm>
          <a:prstGeom prst="rect">
            <a:avLst/>
          </a:prstGeom>
          <a:noFill/>
          <a:ln>
            <a:noFill/>
          </a:ln>
        </p:spPr>
      </p:pic>
      <p:sp>
        <p:nvSpPr>
          <p:cNvPr id="151" name="Google Shape;151;p17"/>
          <p:cNvSpPr txBox="1"/>
          <p:nvPr/>
        </p:nvSpPr>
        <p:spPr>
          <a:xfrm>
            <a:off x="5432575" y="3149925"/>
            <a:ext cx="2918700" cy="13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latin typeface="Georgia"/>
                <a:ea typeface="Georgia"/>
                <a:cs typeface="Georgia"/>
                <a:sym typeface="Georgia"/>
              </a:rPr>
              <a:t>Top 5 Areas:</a:t>
            </a:r>
            <a:endParaRPr sz="1000">
              <a:latin typeface="Georgia"/>
              <a:ea typeface="Georgia"/>
              <a:cs typeface="Georgia"/>
              <a:sym typeface="Georgia"/>
            </a:endParaRPr>
          </a:p>
          <a:p>
            <a:pPr indent="-292100" lvl="0" marL="457200" rtl="0" algn="l">
              <a:lnSpc>
                <a:spcPct val="115000"/>
              </a:lnSpc>
              <a:spcBef>
                <a:spcPts val="600"/>
              </a:spcBef>
              <a:spcAft>
                <a:spcPts val="0"/>
              </a:spcAft>
              <a:buSzPts val="1000"/>
              <a:buFont typeface="Georgia"/>
              <a:buAutoNum type="arabicPeriod"/>
            </a:pPr>
            <a:r>
              <a:rPr lang="en" sz="1000">
                <a:latin typeface="Georgia"/>
                <a:ea typeface="Georgia"/>
                <a:cs typeface="Georgia"/>
                <a:sym typeface="Georgia"/>
              </a:rPr>
              <a:t>77th Street</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Central</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Hollywood</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Pacific</a:t>
            </a:r>
            <a:endParaRPr sz="1000">
              <a:latin typeface="Georgia"/>
              <a:ea typeface="Georgia"/>
              <a:cs typeface="Georgia"/>
              <a:sym typeface="Georgia"/>
            </a:endParaRPr>
          </a:p>
          <a:p>
            <a:pPr indent="-292100" lvl="0" marL="457200" rtl="0" algn="l">
              <a:lnSpc>
                <a:spcPct val="115000"/>
              </a:lnSpc>
              <a:spcBef>
                <a:spcPts val="0"/>
              </a:spcBef>
              <a:spcAft>
                <a:spcPts val="0"/>
              </a:spcAft>
              <a:buSzPts val="1000"/>
              <a:buFont typeface="Georgia"/>
              <a:buAutoNum type="arabicPeriod"/>
            </a:pPr>
            <a:r>
              <a:rPr lang="en" sz="1000">
                <a:latin typeface="Georgia"/>
                <a:ea typeface="Georgia"/>
                <a:cs typeface="Georgia"/>
                <a:sym typeface="Georgia"/>
              </a:rPr>
              <a:t>Southwest</a:t>
            </a:r>
            <a:endParaRPr sz="18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55" name="Shape 155"/>
        <p:cNvGrpSpPr/>
        <p:nvPr/>
      </p:nvGrpSpPr>
      <p:grpSpPr>
        <a:xfrm>
          <a:off x="0" y="0"/>
          <a:ext cx="0" cy="0"/>
          <a:chOff x="0" y="0"/>
          <a:chExt cx="0" cy="0"/>
        </a:xfrm>
      </p:grpSpPr>
      <p:sp>
        <p:nvSpPr>
          <p:cNvPr id="156" name="Google Shape;156;p18"/>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157" name="Google Shape;157;p18"/>
          <p:cNvGrpSpPr/>
          <p:nvPr/>
        </p:nvGrpSpPr>
        <p:grpSpPr>
          <a:xfrm>
            <a:off x="95688" y="738250"/>
            <a:ext cx="8952630" cy="4231671"/>
            <a:chOff x="0" y="3"/>
            <a:chExt cx="4764064" cy="1388344"/>
          </a:xfrm>
        </p:grpSpPr>
        <p:sp>
          <p:nvSpPr>
            <p:cNvPr id="158" name="Google Shape;158;p18"/>
            <p:cNvSpPr/>
            <p:nvPr/>
          </p:nvSpPr>
          <p:spPr>
            <a:xfrm>
              <a:off x="0" y="3"/>
              <a:ext cx="4763994"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9" name="Google Shape;159;p18"/>
            <p:cNvSpPr txBox="1"/>
            <p:nvPr/>
          </p:nvSpPr>
          <p:spPr>
            <a:xfrm>
              <a:off x="40564" y="48846"/>
              <a:ext cx="4723500" cy="1339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p:txBody>
        </p:sp>
      </p:grpSp>
      <p:grpSp>
        <p:nvGrpSpPr>
          <p:cNvPr id="160" name="Google Shape;160;p18"/>
          <p:cNvGrpSpPr/>
          <p:nvPr/>
        </p:nvGrpSpPr>
        <p:grpSpPr>
          <a:xfrm>
            <a:off x="-1061943" y="-1173261"/>
            <a:ext cx="2346554" cy="2346554"/>
            <a:chOff x="0" y="0"/>
            <a:chExt cx="812800" cy="812800"/>
          </a:xfrm>
        </p:grpSpPr>
        <p:sp>
          <p:nvSpPr>
            <p:cNvPr id="161" name="Google Shape;16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2" name="Google Shape;162;p1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63" name="Google Shape;163;p18"/>
          <p:cNvGrpSpPr/>
          <p:nvPr/>
        </p:nvGrpSpPr>
        <p:grpSpPr>
          <a:xfrm>
            <a:off x="7786859" y="3970239"/>
            <a:ext cx="2346554" cy="2346554"/>
            <a:chOff x="0" y="0"/>
            <a:chExt cx="812800" cy="812800"/>
          </a:xfrm>
        </p:grpSpPr>
        <p:sp>
          <p:nvSpPr>
            <p:cNvPr id="164" name="Google Shape;16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65" name="Google Shape;165;p1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66" name="Google Shape;166;p18"/>
          <p:cNvSpPr txBox="1"/>
          <p:nvPr/>
        </p:nvSpPr>
        <p:spPr>
          <a:xfrm>
            <a:off x="192299" y="147975"/>
            <a:ext cx="8702400" cy="3387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200">
                <a:solidFill>
                  <a:srgbClr val="FDFDFD"/>
                </a:solidFill>
                <a:latin typeface="Georgia"/>
                <a:ea typeface="Georgia"/>
                <a:cs typeface="Georgia"/>
                <a:sym typeface="Georgia"/>
              </a:rPr>
              <a:t>Crime Trend by Type and Area</a:t>
            </a:r>
            <a:endParaRPr i="0" sz="400" u="none" cap="none" strike="noStrike">
              <a:solidFill>
                <a:srgbClr val="000000"/>
              </a:solidFill>
              <a:latin typeface="Georgia"/>
              <a:ea typeface="Georgia"/>
              <a:cs typeface="Georgia"/>
              <a:sym typeface="Georgia"/>
            </a:endParaRPr>
          </a:p>
        </p:txBody>
      </p:sp>
      <p:pic>
        <p:nvPicPr>
          <p:cNvPr id="167" name="Google Shape;167;p18"/>
          <p:cNvPicPr preferRelativeResize="0"/>
          <p:nvPr/>
        </p:nvPicPr>
        <p:blipFill>
          <a:blip r:embed="rId4">
            <a:alphaModFix/>
          </a:blip>
          <a:stretch>
            <a:fillRect/>
          </a:stretch>
        </p:blipFill>
        <p:spPr>
          <a:xfrm>
            <a:off x="1491488" y="721075"/>
            <a:ext cx="5406326" cy="3018100"/>
          </a:xfrm>
          <a:prstGeom prst="rect">
            <a:avLst/>
          </a:prstGeom>
          <a:noFill/>
          <a:ln>
            <a:noFill/>
          </a:ln>
        </p:spPr>
      </p:pic>
      <p:sp>
        <p:nvSpPr>
          <p:cNvPr id="168" name="Google Shape;168;p18"/>
          <p:cNvSpPr txBox="1"/>
          <p:nvPr/>
        </p:nvSpPr>
        <p:spPr>
          <a:xfrm>
            <a:off x="1066575" y="4076925"/>
            <a:ext cx="6519300" cy="8352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600"/>
              </a:spcBef>
              <a:spcAft>
                <a:spcPts val="0"/>
              </a:spcAft>
              <a:buSzPts val="1200"/>
              <a:buFont typeface="Georgia"/>
              <a:buChar char="●"/>
            </a:pPr>
            <a:r>
              <a:rPr lang="en" sz="1200">
                <a:latin typeface="Georgia"/>
                <a:ea typeface="Georgia"/>
                <a:cs typeface="Georgia"/>
                <a:sym typeface="Georgia"/>
              </a:rPr>
              <a:t>Battery - Simple Assault: Central area peaks at 1,800 cases (2022)</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Theft of Identity: Dramatic spike in 2022 (2,000+ cases)</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Vehicle Theft: Steady increase, 77th Street reaching 2,000 cases by 2023</a:t>
            </a:r>
            <a:endParaRPr sz="1200">
              <a:latin typeface="Georgia"/>
              <a:ea typeface="Georgia"/>
              <a:cs typeface="Georgia"/>
              <a:sym typeface="Georgia"/>
            </a:endParaRPr>
          </a:p>
          <a:p>
            <a:pPr indent="0" lvl="0" marL="0" rtl="0" algn="ctr">
              <a:lnSpc>
                <a:spcPct val="147722"/>
              </a:lnSpc>
              <a:spcBef>
                <a:spcPts val="600"/>
              </a:spcBef>
              <a:spcAft>
                <a:spcPts val="0"/>
              </a:spcAft>
              <a:buClr>
                <a:srgbClr val="000000"/>
              </a:buClr>
              <a:buSzPts val="900"/>
              <a:buFont typeface="Arial"/>
              <a:buNone/>
            </a:pPr>
            <a:r>
              <a:t/>
            </a:r>
            <a:endParaRPr sz="9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2"/>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72" name="Shape 172"/>
        <p:cNvGrpSpPr/>
        <p:nvPr/>
      </p:nvGrpSpPr>
      <p:grpSpPr>
        <a:xfrm>
          <a:off x="0" y="0"/>
          <a:ext cx="0" cy="0"/>
          <a:chOff x="0" y="0"/>
          <a:chExt cx="0" cy="0"/>
        </a:xfrm>
      </p:grpSpPr>
      <p:sp>
        <p:nvSpPr>
          <p:cNvPr id="173" name="Google Shape;173;p19"/>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174" name="Google Shape;174;p19"/>
          <p:cNvGrpSpPr/>
          <p:nvPr/>
        </p:nvGrpSpPr>
        <p:grpSpPr>
          <a:xfrm>
            <a:off x="95688" y="738250"/>
            <a:ext cx="8952630" cy="4231671"/>
            <a:chOff x="0" y="3"/>
            <a:chExt cx="4764064" cy="1388344"/>
          </a:xfrm>
        </p:grpSpPr>
        <p:sp>
          <p:nvSpPr>
            <p:cNvPr id="175" name="Google Shape;175;p19"/>
            <p:cNvSpPr/>
            <p:nvPr/>
          </p:nvSpPr>
          <p:spPr>
            <a:xfrm>
              <a:off x="0" y="3"/>
              <a:ext cx="4763994"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76" name="Google Shape;176;p19"/>
            <p:cNvSpPr txBox="1"/>
            <p:nvPr/>
          </p:nvSpPr>
          <p:spPr>
            <a:xfrm>
              <a:off x="40564" y="48846"/>
              <a:ext cx="4723500" cy="1339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p:txBody>
        </p:sp>
      </p:grpSp>
      <p:grpSp>
        <p:nvGrpSpPr>
          <p:cNvPr id="177" name="Google Shape;177;p19"/>
          <p:cNvGrpSpPr/>
          <p:nvPr/>
        </p:nvGrpSpPr>
        <p:grpSpPr>
          <a:xfrm>
            <a:off x="-1061943" y="-1173261"/>
            <a:ext cx="2346554" cy="2346554"/>
            <a:chOff x="0" y="0"/>
            <a:chExt cx="812800" cy="812800"/>
          </a:xfrm>
        </p:grpSpPr>
        <p:sp>
          <p:nvSpPr>
            <p:cNvPr id="178" name="Google Shape;17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79" name="Google Shape;179;p1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180" name="Google Shape;180;p19"/>
          <p:cNvGrpSpPr/>
          <p:nvPr/>
        </p:nvGrpSpPr>
        <p:grpSpPr>
          <a:xfrm>
            <a:off x="7786859" y="3970239"/>
            <a:ext cx="2346554" cy="2346554"/>
            <a:chOff x="0" y="0"/>
            <a:chExt cx="812800" cy="812800"/>
          </a:xfrm>
        </p:grpSpPr>
        <p:sp>
          <p:nvSpPr>
            <p:cNvPr id="181" name="Google Shape;18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82" name="Google Shape;182;p19"/>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83" name="Google Shape;183;p19"/>
          <p:cNvSpPr txBox="1"/>
          <p:nvPr/>
        </p:nvSpPr>
        <p:spPr>
          <a:xfrm>
            <a:off x="192299" y="147975"/>
            <a:ext cx="8702400" cy="338700"/>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Clr>
                <a:srgbClr val="000000"/>
              </a:buClr>
              <a:buSzPts val="2500"/>
              <a:buFont typeface="Arial"/>
              <a:buNone/>
            </a:pPr>
            <a:r>
              <a:rPr b="1" lang="en" sz="2200">
                <a:solidFill>
                  <a:srgbClr val="FDFDFD"/>
                </a:solidFill>
                <a:latin typeface="Georgia"/>
                <a:ea typeface="Georgia"/>
                <a:cs typeface="Georgia"/>
                <a:sym typeface="Georgia"/>
              </a:rPr>
              <a:t>Year-over-Year Percentage Change in Crime Counts</a:t>
            </a:r>
            <a:endParaRPr i="0" sz="400" u="none" cap="none" strike="noStrike">
              <a:solidFill>
                <a:srgbClr val="000000"/>
              </a:solidFill>
              <a:latin typeface="Georgia"/>
              <a:ea typeface="Georgia"/>
              <a:cs typeface="Georgia"/>
              <a:sym typeface="Georgia"/>
            </a:endParaRPr>
          </a:p>
        </p:txBody>
      </p:sp>
      <p:sp>
        <p:nvSpPr>
          <p:cNvPr id="184" name="Google Shape;184;p19"/>
          <p:cNvSpPr txBox="1"/>
          <p:nvPr/>
        </p:nvSpPr>
        <p:spPr>
          <a:xfrm>
            <a:off x="1046650" y="3927400"/>
            <a:ext cx="6539100" cy="984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500"/>
              </a:spcBef>
              <a:spcAft>
                <a:spcPts val="0"/>
              </a:spcAft>
              <a:buSzPts val="1200"/>
              <a:buFont typeface="Georgia"/>
              <a:buChar char="●"/>
            </a:pPr>
            <a:r>
              <a:rPr lang="en" sz="1200">
                <a:latin typeface="Georgia"/>
                <a:ea typeface="Georgia"/>
                <a:cs typeface="Georgia"/>
                <a:sym typeface="Georgia"/>
              </a:rPr>
              <a:t>Central shows highest volatility</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Pacific shows most stable patterns</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77th Street shows steady increases</a:t>
            </a:r>
            <a:endParaRPr sz="1200">
              <a:latin typeface="Georgia"/>
              <a:ea typeface="Georgia"/>
              <a:cs typeface="Georgia"/>
              <a:sym typeface="Georgia"/>
            </a:endParaRPr>
          </a:p>
          <a:p>
            <a:pPr indent="0" lvl="0" marL="0" rtl="0" algn="l">
              <a:spcBef>
                <a:spcPts val="1500"/>
              </a:spcBef>
              <a:spcAft>
                <a:spcPts val="0"/>
              </a:spcAft>
              <a:buNone/>
            </a:pPr>
            <a:r>
              <a:t/>
            </a:r>
            <a:endParaRPr sz="1200">
              <a:latin typeface="Georgia"/>
              <a:ea typeface="Georgia"/>
              <a:cs typeface="Georgia"/>
              <a:sym typeface="Georgia"/>
            </a:endParaRPr>
          </a:p>
        </p:txBody>
      </p:sp>
      <p:pic>
        <p:nvPicPr>
          <p:cNvPr id="185" name="Google Shape;185;p19"/>
          <p:cNvPicPr preferRelativeResize="0"/>
          <p:nvPr/>
        </p:nvPicPr>
        <p:blipFill>
          <a:blip r:embed="rId4">
            <a:alphaModFix/>
          </a:blip>
          <a:stretch>
            <a:fillRect/>
          </a:stretch>
        </p:blipFill>
        <p:spPr>
          <a:xfrm>
            <a:off x="1289300" y="857850"/>
            <a:ext cx="5591711" cy="298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0"/>
          <p:cNvPicPr preferRelativeResize="0"/>
          <p:nvPr/>
        </p:nvPicPr>
        <p:blipFill>
          <a:blip r:embed="rId3">
            <a:alphaModFix/>
          </a:blip>
          <a:stretch>
            <a:fillRect/>
          </a:stretch>
        </p:blipFill>
        <p:spPr>
          <a:xfrm>
            <a:off x="341775" y="102575"/>
            <a:ext cx="8093825" cy="3595550"/>
          </a:xfrm>
          <a:prstGeom prst="rect">
            <a:avLst/>
          </a:prstGeom>
          <a:noFill/>
          <a:ln>
            <a:noFill/>
          </a:ln>
        </p:spPr>
      </p:pic>
      <p:sp>
        <p:nvSpPr>
          <p:cNvPr id="191" name="Google Shape;191;p20"/>
          <p:cNvSpPr txBox="1"/>
          <p:nvPr/>
        </p:nvSpPr>
        <p:spPr>
          <a:xfrm>
            <a:off x="289075" y="4106825"/>
            <a:ext cx="8602500" cy="7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E0E0E"/>
                </a:solidFill>
                <a:latin typeface="Georgia"/>
                <a:ea typeface="Georgia"/>
                <a:cs typeface="Georgia"/>
                <a:sym typeface="Georgia"/>
              </a:rPr>
              <a:t>This analysis highlights Theft of Identity as an emerging concern in multiple areas, suggesting a need for targeted intervention.</a:t>
            </a:r>
            <a:endParaRPr sz="1300">
              <a:solidFill>
                <a:schemeClr val="dk2"/>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DA0"/>
        </a:solidFill>
      </p:bgPr>
    </p:bg>
    <p:spTree>
      <p:nvGrpSpPr>
        <p:cNvPr id="195" name="Shape 195"/>
        <p:cNvGrpSpPr/>
        <p:nvPr/>
      </p:nvGrpSpPr>
      <p:grpSpPr>
        <a:xfrm>
          <a:off x="0" y="0"/>
          <a:ext cx="0" cy="0"/>
          <a:chOff x="0" y="0"/>
          <a:chExt cx="0" cy="0"/>
        </a:xfrm>
      </p:grpSpPr>
      <p:sp>
        <p:nvSpPr>
          <p:cNvPr id="196" name="Google Shape;196;p21"/>
          <p:cNvSpPr/>
          <p:nvPr/>
        </p:nvSpPr>
        <p:spPr>
          <a:xfrm>
            <a:off x="116102" y="3843162"/>
            <a:ext cx="2920900" cy="576878"/>
          </a:xfrm>
          <a:custGeom>
            <a:rect b="b" l="l" r="r" t="t"/>
            <a:pathLst>
              <a:path extrusionOk="0" h="1153755" w="5841799">
                <a:moveTo>
                  <a:pt x="0" y="0"/>
                </a:moveTo>
                <a:lnTo>
                  <a:pt x="5841799" y="0"/>
                </a:lnTo>
                <a:lnTo>
                  <a:pt x="5841799" y="1153755"/>
                </a:lnTo>
                <a:lnTo>
                  <a:pt x="0" y="1153755"/>
                </a:lnTo>
                <a:lnTo>
                  <a:pt x="0" y="0"/>
                </a:lnTo>
                <a:close/>
              </a:path>
            </a:pathLst>
          </a:custGeom>
          <a:blipFill rotWithShape="1">
            <a:blip r:embed="rId3">
              <a:alphaModFix/>
            </a:blip>
            <a:stretch>
              <a:fillRect b="0" l="0" r="0" t="0"/>
            </a:stretch>
          </a:blipFill>
          <a:ln>
            <a:noFill/>
          </a:ln>
        </p:spPr>
      </p:sp>
      <p:grpSp>
        <p:nvGrpSpPr>
          <p:cNvPr id="197" name="Google Shape;197;p21"/>
          <p:cNvGrpSpPr/>
          <p:nvPr/>
        </p:nvGrpSpPr>
        <p:grpSpPr>
          <a:xfrm>
            <a:off x="95688" y="738250"/>
            <a:ext cx="8952630" cy="4231671"/>
            <a:chOff x="0" y="3"/>
            <a:chExt cx="4764064" cy="1388344"/>
          </a:xfrm>
        </p:grpSpPr>
        <p:sp>
          <p:nvSpPr>
            <p:cNvPr id="198" name="Google Shape;198;p21"/>
            <p:cNvSpPr/>
            <p:nvPr/>
          </p:nvSpPr>
          <p:spPr>
            <a:xfrm>
              <a:off x="0" y="3"/>
              <a:ext cx="4763994" cy="1369365"/>
            </a:xfrm>
            <a:custGeom>
              <a:rect b="b" l="l" r="r" t="t"/>
              <a:pathLst>
                <a:path extrusionOk="0"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99" name="Google Shape;199;p21"/>
            <p:cNvSpPr txBox="1"/>
            <p:nvPr/>
          </p:nvSpPr>
          <p:spPr>
            <a:xfrm>
              <a:off x="40564" y="48846"/>
              <a:ext cx="4723500" cy="13395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sz="900">
                <a:solidFill>
                  <a:schemeClr val="dk1"/>
                </a:solidFill>
                <a:latin typeface="Calibri"/>
                <a:ea typeface="Calibri"/>
                <a:cs typeface="Calibri"/>
                <a:sym typeface="Calibri"/>
              </a:endParaRPr>
            </a:p>
          </p:txBody>
        </p:sp>
      </p:grpSp>
      <p:grpSp>
        <p:nvGrpSpPr>
          <p:cNvPr id="200" name="Google Shape;200;p21"/>
          <p:cNvGrpSpPr/>
          <p:nvPr/>
        </p:nvGrpSpPr>
        <p:grpSpPr>
          <a:xfrm>
            <a:off x="-1061943" y="-1173261"/>
            <a:ext cx="2346554" cy="2346554"/>
            <a:chOff x="0" y="0"/>
            <a:chExt cx="812800" cy="812800"/>
          </a:xfrm>
        </p:grpSpPr>
        <p:sp>
          <p:nvSpPr>
            <p:cNvPr id="201" name="Google Shape;20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2" name="Google Shape;202;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grpSp>
        <p:nvGrpSpPr>
          <p:cNvPr id="203" name="Google Shape;203;p21"/>
          <p:cNvGrpSpPr/>
          <p:nvPr/>
        </p:nvGrpSpPr>
        <p:grpSpPr>
          <a:xfrm>
            <a:off x="7786859" y="3970239"/>
            <a:ext cx="2346554" cy="2346554"/>
            <a:chOff x="0" y="0"/>
            <a:chExt cx="812800" cy="812800"/>
          </a:xfrm>
        </p:grpSpPr>
        <p:sp>
          <p:nvSpPr>
            <p:cNvPr id="204" name="Google Shape;20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FFFFF">
                  <a:alpha val="14900"/>
                </a:srgbClr>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05" name="Google Shape;205;p21"/>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06" name="Google Shape;206;p21"/>
          <p:cNvSpPr txBox="1"/>
          <p:nvPr/>
        </p:nvSpPr>
        <p:spPr>
          <a:xfrm>
            <a:off x="358850" y="738250"/>
            <a:ext cx="8535900" cy="3817200"/>
          </a:xfrm>
          <a:prstGeom prst="rect">
            <a:avLst/>
          </a:prstGeom>
          <a:noFill/>
          <a:ln>
            <a:noFill/>
          </a:ln>
        </p:spPr>
        <p:txBody>
          <a:bodyPr anchorCtr="0" anchor="ctr" bIns="91425" lIns="91425" spcFirstLastPara="1" rIns="91425" wrap="square" tIns="91425">
            <a:noAutofit/>
          </a:bodyPr>
          <a:lstStyle/>
          <a:p>
            <a:pPr indent="-317500" lvl="0" marL="317500" rtl="0" algn="l">
              <a:lnSpc>
                <a:spcPct val="115000"/>
              </a:lnSpc>
              <a:spcBef>
                <a:spcPts val="900"/>
              </a:spcBef>
              <a:spcAft>
                <a:spcPts val="0"/>
              </a:spcAft>
              <a:buNone/>
            </a:pPr>
            <a:r>
              <a:rPr b="1" lang="en" sz="1300">
                <a:solidFill>
                  <a:srgbClr val="0E0E0E"/>
                </a:solidFill>
                <a:latin typeface="Georgia"/>
                <a:ea typeface="Georgia"/>
                <a:cs typeface="Georgia"/>
                <a:sym typeface="Georgia"/>
              </a:rPr>
              <a:t>Peak Year: 2022</a:t>
            </a:r>
            <a:endParaRPr b="1"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rPr lang="en" sz="1300">
                <a:solidFill>
                  <a:srgbClr val="0E0E0E"/>
                </a:solidFill>
                <a:latin typeface="Georgia"/>
                <a:ea typeface="Georgia"/>
                <a:cs typeface="Georgia"/>
                <a:sym typeface="Georgia"/>
              </a:rPr>
              <a:t>	•	Highest crime rates in most areas.</a:t>
            </a:r>
            <a:endParaRPr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rPr lang="en" sz="1300">
                <a:solidFill>
                  <a:srgbClr val="0E0E0E"/>
                </a:solidFill>
                <a:latin typeface="Georgia"/>
                <a:ea typeface="Georgia"/>
                <a:cs typeface="Georgia"/>
                <a:sym typeface="Georgia"/>
              </a:rPr>
              <a:t>	•	Identity theft and battery assaults reached maximum levels.</a:t>
            </a:r>
            <a:endParaRPr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rPr lang="en" sz="1300">
                <a:solidFill>
                  <a:srgbClr val="0E0E0E"/>
                </a:solidFill>
                <a:latin typeface="Georgia"/>
                <a:ea typeface="Georgia"/>
                <a:cs typeface="Georgia"/>
                <a:sym typeface="Georgia"/>
              </a:rPr>
              <a:t>	•	Vehicle thefts continued to rise.</a:t>
            </a:r>
            <a:endParaRPr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t/>
            </a:r>
            <a:endParaRPr sz="1300">
              <a:solidFill>
                <a:srgbClr val="0E0E0E"/>
              </a:solidFill>
              <a:latin typeface="Georgia"/>
              <a:ea typeface="Georgia"/>
              <a:cs typeface="Georgia"/>
              <a:sym typeface="Georgia"/>
            </a:endParaRPr>
          </a:p>
          <a:p>
            <a:pPr indent="-127000" lvl="0" marL="127000" rtl="0" algn="l">
              <a:lnSpc>
                <a:spcPct val="115000"/>
              </a:lnSpc>
              <a:spcBef>
                <a:spcPts val="900"/>
              </a:spcBef>
              <a:spcAft>
                <a:spcPts val="0"/>
              </a:spcAft>
              <a:buNone/>
            </a:pPr>
            <a:r>
              <a:rPr b="1" lang="en" sz="1300">
                <a:solidFill>
                  <a:srgbClr val="0E0E0E"/>
                </a:solidFill>
                <a:latin typeface="Georgia"/>
                <a:ea typeface="Georgia"/>
                <a:cs typeface="Georgia"/>
                <a:sym typeface="Georgia"/>
              </a:rPr>
              <a:t>Area-Specific Issues</a:t>
            </a:r>
            <a:endParaRPr b="1"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rPr lang="en" sz="1300">
                <a:solidFill>
                  <a:srgbClr val="0E0E0E"/>
                </a:solidFill>
                <a:latin typeface="Georgia"/>
                <a:ea typeface="Georgia"/>
                <a:cs typeface="Georgia"/>
                <a:sym typeface="Georgia"/>
              </a:rPr>
              <a:t>	•	</a:t>
            </a:r>
            <a:r>
              <a:rPr b="1" lang="en" sz="1300">
                <a:solidFill>
                  <a:srgbClr val="0E0E0E"/>
                </a:solidFill>
                <a:latin typeface="Georgia"/>
                <a:ea typeface="Georgia"/>
                <a:cs typeface="Georgia"/>
                <a:sym typeface="Georgia"/>
              </a:rPr>
              <a:t>Central Area</a:t>
            </a:r>
            <a:r>
              <a:rPr lang="en" sz="1300">
                <a:solidFill>
                  <a:srgbClr val="0E0E0E"/>
                </a:solidFill>
                <a:latin typeface="Georgia"/>
                <a:ea typeface="Georgia"/>
                <a:cs typeface="Georgia"/>
                <a:sym typeface="Georgia"/>
              </a:rPr>
              <a:t>: Most affected by battery assaults.</a:t>
            </a:r>
            <a:endParaRPr sz="1300">
              <a:solidFill>
                <a:srgbClr val="0E0E0E"/>
              </a:solidFill>
              <a:latin typeface="Georgia"/>
              <a:ea typeface="Georgia"/>
              <a:cs typeface="Georgia"/>
              <a:sym typeface="Georgia"/>
            </a:endParaRPr>
          </a:p>
          <a:p>
            <a:pPr indent="-317500" lvl="0" marL="317500" rtl="0" algn="l">
              <a:lnSpc>
                <a:spcPct val="115000"/>
              </a:lnSpc>
              <a:spcBef>
                <a:spcPts val="900"/>
              </a:spcBef>
              <a:spcAft>
                <a:spcPts val="0"/>
              </a:spcAft>
              <a:buNone/>
            </a:pPr>
            <a:r>
              <a:rPr lang="en" sz="1300">
                <a:solidFill>
                  <a:srgbClr val="0E0E0E"/>
                </a:solidFill>
                <a:latin typeface="Georgia"/>
                <a:ea typeface="Georgia"/>
                <a:cs typeface="Georgia"/>
                <a:sym typeface="Georgia"/>
              </a:rPr>
              <a:t>	•	</a:t>
            </a:r>
            <a:r>
              <a:rPr b="1" lang="en" sz="1300">
                <a:solidFill>
                  <a:srgbClr val="0E0E0E"/>
                </a:solidFill>
                <a:latin typeface="Georgia"/>
                <a:ea typeface="Georgia"/>
                <a:cs typeface="Georgia"/>
                <a:sym typeface="Georgia"/>
              </a:rPr>
              <a:t>77th Street</a:t>
            </a:r>
            <a:r>
              <a:rPr lang="en" sz="1300">
                <a:solidFill>
                  <a:srgbClr val="0E0E0E"/>
                </a:solidFill>
                <a:latin typeface="Georgia"/>
                <a:ea typeface="Georgia"/>
                <a:cs typeface="Georgia"/>
                <a:sym typeface="Georgia"/>
              </a:rPr>
              <a:t>: High vehicle theft rates.</a:t>
            </a:r>
            <a:endParaRPr sz="1300">
              <a:solidFill>
                <a:srgbClr val="0E0E0E"/>
              </a:solidFill>
              <a:latin typeface="Georgia"/>
              <a:ea typeface="Georgia"/>
              <a:cs typeface="Georgia"/>
              <a:sym typeface="Georgia"/>
            </a:endParaRPr>
          </a:p>
          <a:p>
            <a:pPr indent="0" lvl="0" marL="0" rtl="0" algn="l">
              <a:spcBef>
                <a:spcPts val="0"/>
              </a:spcBef>
              <a:spcAft>
                <a:spcPts val="0"/>
              </a:spcAft>
              <a:buNone/>
            </a:pPr>
            <a:r>
              <a:t/>
            </a:r>
            <a:endParaRPr sz="13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